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Quattrocento"/>
      <p:regular r:id="rId18"/>
    </p:embeddedFont>
    <p:embeddedFont>
      <p:font typeface="Quattrocento"/>
      <p:regular r:id="rId19"/>
    </p:embeddedFont>
    <p:embeddedFont>
      <p:font typeface="Quattrocento"/>
      <p:regular r:id="rId20"/>
    </p:embeddedFont>
    <p:embeddedFont>
      <p:font typeface="Quattrocent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sagar-data-ai/data-analysis-projects/tree/main/project_03_from_chaos_to_clarity_ecommerce_analysis" TargetMode="External"/><Relationship Id="rId3" Type="http://schemas.openxmlformats.org/officeDocument/2006/relationships/hyperlink" Target="mailto:sagark749200@gmail.com" TargetMode="External"/><Relationship Id="rId1" Type="http://schemas.openxmlformats.org/officeDocument/2006/relationships/image" Target="../media/image-11-1.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svg"/><Relationship Id="rId6" Type="http://schemas.openxmlformats.org/officeDocument/2006/relationships/image" Target="../media/image-2-6.png"/><Relationship Id="rId7" Type="http://schemas.openxmlformats.org/officeDocument/2006/relationships/image" Target="../media/image-2-7.svg"/><Relationship Id="rId8" Type="http://schemas.openxmlformats.org/officeDocument/2006/relationships/slideLayout" Target="../slideLayouts/slideLayout3.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450300"/>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From Chaos to Clarity – E-Commerce Data Analysis</a:t>
            </a:r>
            <a:endParaRPr lang="en-US" sz="4400" dirty="0"/>
          </a:p>
        </p:txBody>
      </p:sp>
      <p:sp>
        <p:nvSpPr>
          <p:cNvPr id="4" name="Text 1"/>
          <p:cNvSpPr/>
          <p:nvPr/>
        </p:nvSpPr>
        <p:spPr>
          <a:xfrm>
            <a:off x="6324124" y="2954060"/>
            <a:ext cx="7468553" cy="1126569"/>
          </a:xfrm>
          <a:prstGeom prst="rect">
            <a:avLst/>
          </a:prstGeom>
          <a:noFill/>
          <a:ln/>
        </p:spPr>
        <p:txBody>
          <a:bodyPr wrap="square" lIns="0" tIns="0" rIns="0" bIns="0" rtlCol="0" anchor="t"/>
          <a:lstStyle/>
          <a:p>
            <a:pPr algn="l" indent="0" marL="0">
              <a:lnSpc>
                <a:spcPts val="4400"/>
              </a:lnSpc>
              <a:buNone/>
            </a:pPr>
            <a:r>
              <a:rPr lang="en-US" sz="3500" dirty="0">
                <a:solidFill>
                  <a:srgbClr val="FFD9BE"/>
                </a:solidFill>
                <a:latin typeface="Quattrocento" pitchFamily="34" charset="0"/>
                <a:ea typeface="Quattrocento" pitchFamily="34" charset="-122"/>
                <a:cs typeface="Quattrocento" pitchFamily="34" charset="-120"/>
              </a:rPr>
              <a:t>A Comparative EDA and SQL Insight Project</a:t>
            </a:r>
            <a:endParaRPr lang="en-US" sz="3500" dirty="0"/>
          </a:p>
        </p:txBody>
      </p:sp>
      <p:sp>
        <p:nvSpPr>
          <p:cNvPr id="5" name="Text 2"/>
          <p:cNvSpPr/>
          <p:nvPr/>
        </p:nvSpPr>
        <p:spPr>
          <a:xfrm>
            <a:off x="6324124" y="4439603"/>
            <a:ext cx="7468553" cy="1149072"/>
          </a:xfrm>
          <a:prstGeom prst="rect">
            <a:avLst/>
          </a:prstGeom>
          <a:noFill/>
          <a:ln/>
        </p:spPr>
        <p:txBody>
          <a:bodyPr wrap="square" lIns="0" tIns="0" rIns="0" bIns="0" rtlCol="0" anchor="t"/>
          <a:lstStyle/>
          <a:p>
            <a:pPr algn="l" indent="0" marL="0">
              <a:lnSpc>
                <a:spcPts val="3000"/>
              </a:lnSpc>
              <a:buNone/>
            </a:pPr>
            <a:r>
              <a:rPr lang="en-US" sz="1850" b="1" dirty="0">
                <a:solidFill>
                  <a:srgbClr val="F9EEE7"/>
                </a:solidFill>
                <a:latin typeface="Quattrocento" pitchFamily="34" charset="0"/>
                <a:ea typeface="Quattrocento" pitchFamily="34" charset="-122"/>
                <a:cs typeface="Quattrocento" pitchFamily="34" charset="-120"/>
              </a:rPr>
              <a:t>Dataset:</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Brazilian E-Commerce Public Dataset by Olist</a:t>
            </a:r>
            <a:endParaRPr lang="en-US" sz="1850" dirty="0"/>
          </a:p>
          <a:p>
            <a:pPr algn="l" indent="0" marL="0">
              <a:lnSpc>
                <a:spcPts val="3000"/>
              </a:lnSpc>
              <a:buNone/>
            </a:pPr>
            <a:r>
              <a:rPr lang="en-US" sz="1850" b="1" dirty="0">
                <a:solidFill>
                  <a:srgbClr val="F9EEE7"/>
                </a:solidFill>
                <a:latin typeface="Quattrocento" pitchFamily="34" charset="0"/>
                <a:ea typeface="Quattrocento" pitchFamily="34" charset="-122"/>
                <a:cs typeface="Quattrocento" pitchFamily="34" charset="-120"/>
              </a:rPr>
              <a:t>Presented by:</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Sagar Kumar | Data Analyst &amp; Scientist</a:t>
            </a:r>
            <a:endParaRPr lang="en-US" sz="1850" dirty="0"/>
          </a:p>
          <a:p>
            <a:pPr algn="l" indent="0" marL="0">
              <a:lnSpc>
                <a:spcPts val="3000"/>
              </a:lnSpc>
              <a:buNone/>
            </a:pPr>
            <a:r>
              <a:rPr lang="en-US" sz="1850" b="1" dirty="0">
                <a:solidFill>
                  <a:srgbClr val="F9EEE7"/>
                </a:solidFill>
                <a:latin typeface="Quattrocento" pitchFamily="34" charset="0"/>
                <a:ea typeface="Quattrocento" pitchFamily="34" charset="-122"/>
                <a:cs typeface="Quattrocento" pitchFamily="34" charset="-120"/>
              </a:rPr>
              <a:t>Tools Used:</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Python, Excel, MySQL, Power BI, Gamma</a:t>
            </a:r>
            <a:endParaRPr lang="en-US" sz="1850" dirty="0"/>
          </a:p>
        </p:txBody>
      </p:sp>
      <p:sp>
        <p:nvSpPr>
          <p:cNvPr id="6" name="Text 3"/>
          <p:cNvSpPr/>
          <p:nvPr/>
        </p:nvSpPr>
        <p:spPr>
          <a:xfrm>
            <a:off x="6683097" y="6127075"/>
            <a:ext cx="7109579" cy="383024"/>
          </a:xfrm>
          <a:prstGeom prst="rect">
            <a:avLst/>
          </a:prstGeom>
          <a:noFill/>
          <a:ln/>
        </p:spPr>
        <p:txBody>
          <a:bodyPr wrap="non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"Transforming Raw Data into Reliable Business Decisions."</a:t>
            </a:r>
            <a:endParaRPr lang="en-US" sz="1850" dirty="0"/>
          </a:p>
        </p:txBody>
      </p:sp>
      <p:sp>
        <p:nvSpPr>
          <p:cNvPr id="7" name="Shape 4"/>
          <p:cNvSpPr/>
          <p:nvPr/>
        </p:nvSpPr>
        <p:spPr>
          <a:xfrm>
            <a:off x="6324124" y="5857875"/>
            <a:ext cx="30480" cy="921425"/>
          </a:xfrm>
          <a:prstGeom prst="rect">
            <a:avLst/>
          </a:prstGeom>
          <a:solidFill>
            <a:srgbClr val="EF9C82"/>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842849" y="933093"/>
            <a:ext cx="4110395" cy="396478"/>
          </a:xfrm>
          <a:prstGeom prst="rect">
            <a:avLst/>
          </a:prstGeom>
          <a:noFill/>
          <a:ln/>
        </p:spPr>
        <p:txBody>
          <a:bodyPr wrap="none" lIns="0" tIns="0" rIns="0" bIns="0" rtlCol="0" anchor="t"/>
          <a:lstStyle/>
          <a:p>
            <a:pPr algn="l" indent="0" marL="0">
              <a:lnSpc>
                <a:spcPts val="3100"/>
              </a:lnSpc>
              <a:buNone/>
            </a:pPr>
            <a:r>
              <a:rPr lang="en-US" sz="2450" dirty="0">
                <a:solidFill>
                  <a:srgbClr val="FFD9BE"/>
                </a:solidFill>
                <a:latin typeface="Quattrocento" pitchFamily="34" charset="0"/>
                <a:ea typeface="Quattrocento" pitchFamily="34" charset="-122"/>
                <a:cs typeface="Quattrocento" pitchFamily="34" charset="-120"/>
              </a:rPr>
              <a:t>Conclusion &amp; Key Takeaways</a:t>
            </a:r>
            <a:endParaRPr lang="en-US" sz="2450" dirty="0"/>
          </a:p>
        </p:txBody>
      </p:sp>
      <p:sp>
        <p:nvSpPr>
          <p:cNvPr id="3" name="Text 1"/>
          <p:cNvSpPr/>
          <p:nvPr/>
        </p:nvSpPr>
        <p:spPr>
          <a:xfrm>
            <a:off x="1842849" y="1507450"/>
            <a:ext cx="10944701" cy="1368028"/>
          </a:xfrm>
          <a:prstGeom prst="rect">
            <a:avLst/>
          </a:prstGeom>
          <a:noFill/>
          <a:ln/>
        </p:spPr>
        <p:txBody>
          <a:bodyPr wrap="square" lIns="0" tIns="0" rIns="0" bIns="0" rtlCol="0" anchor="t"/>
          <a:lstStyle/>
          <a:p>
            <a:pPr algn="l" indent="0" marL="0">
              <a:lnSpc>
                <a:spcPts val="5350"/>
              </a:lnSpc>
              <a:buNone/>
            </a:pPr>
            <a:r>
              <a:rPr lang="en-US" sz="4300" dirty="0">
                <a:solidFill>
                  <a:srgbClr val="FFD9BE"/>
                </a:solidFill>
                <a:latin typeface="Quattrocento" pitchFamily="34" charset="0"/>
                <a:ea typeface="Quattrocento" pitchFamily="34" charset="-122"/>
                <a:cs typeface="Quattrocento" pitchFamily="34" charset="-120"/>
              </a:rPr>
              <a:t>"Clean Data = Clear Strategy = Consistent Growth."</a:t>
            </a:r>
            <a:endParaRPr lang="en-US" sz="4300" dirty="0"/>
          </a:p>
        </p:txBody>
      </p:sp>
      <p:sp>
        <p:nvSpPr>
          <p:cNvPr id="4" name="Text 2"/>
          <p:cNvSpPr/>
          <p:nvPr/>
        </p:nvSpPr>
        <p:spPr>
          <a:xfrm>
            <a:off x="1842849" y="3053358"/>
            <a:ext cx="10944701" cy="689372"/>
          </a:xfrm>
          <a:prstGeom prst="rect">
            <a:avLst/>
          </a:prstGeom>
          <a:noFill/>
          <a:ln/>
        </p:spPr>
        <p:txBody>
          <a:bodyPr wrap="square" lIns="0" tIns="0" rIns="0" bIns="0" rtlCol="0" anchor="t"/>
          <a:lstStyle/>
          <a:p>
            <a:pPr algn="l" indent="0" marL="0">
              <a:lnSpc>
                <a:spcPts val="1800"/>
              </a:lnSpc>
              <a:buNone/>
            </a:pPr>
            <a:r>
              <a:rPr lang="en-US" sz="1300" dirty="0">
                <a:solidFill>
                  <a:srgbClr val="F9EEE7"/>
                </a:solidFill>
                <a:latin typeface="Quattrocento" pitchFamily="34" charset="0"/>
                <a:ea typeface="Quattrocento" pitchFamily="34" charset="-122"/>
                <a:cs typeface="Quattrocento" pitchFamily="34" charset="-120"/>
              </a:rPr>
              <a:t>Raw data can often mislead business decisions, while meticulously cleaned data reveals the underlying truth. Through comprehensive EDA and SQL analysis, this project unequivocally demonstrated how data cleaning improves customer understanding, enhances operational efficiency, and ensures profitability accuracy.</a:t>
            </a:r>
            <a:endParaRPr lang="en-US" sz="1300" dirty="0"/>
          </a:p>
        </p:txBody>
      </p:sp>
      <p:sp>
        <p:nvSpPr>
          <p:cNvPr id="5" name="Text 3"/>
          <p:cNvSpPr/>
          <p:nvPr/>
        </p:nvSpPr>
        <p:spPr>
          <a:xfrm>
            <a:off x="1842849" y="3920609"/>
            <a:ext cx="2379226" cy="297299"/>
          </a:xfrm>
          <a:prstGeom prst="rect">
            <a:avLst/>
          </a:prstGeom>
          <a:noFill/>
          <a:ln/>
        </p:spPr>
        <p:txBody>
          <a:bodyPr wrap="none" lIns="0" tIns="0" rIns="0" bIns="0" rtlCol="0" anchor="t"/>
          <a:lstStyle/>
          <a:p>
            <a:pPr algn="l" indent="0" marL="0">
              <a:lnSpc>
                <a:spcPts val="2300"/>
              </a:lnSpc>
              <a:buNone/>
            </a:pPr>
            <a:r>
              <a:rPr lang="en-US" sz="1850" dirty="0">
                <a:solidFill>
                  <a:srgbClr val="FFD9BE"/>
                </a:solidFill>
                <a:latin typeface="Quattrocento" pitchFamily="34" charset="0"/>
                <a:ea typeface="Quattrocento" pitchFamily="34" charset="-122"/>
                <a:cs typeface="Quattrocento" pitchFamily="34" charset="-120"/>
              </a:rPr>
              <a:t>Impact Summary:</a:t>
            </a:r>
            <a:endParaRPr lang="en-US" sz="1850" dirty="0"/>
          </a:p>
        </p:txBody>
      </p:sp>
      <p:sp>
        <p:nvSpPr>
          <p:cNvPr id="6" name="Shape 4"/>
          <p:cNvSpPr/>
          <p:nvPr/>
        </p:nvSpPr>
        <p:spPr>
          <a:xfrm>
            <a:off x="1842849" y="4479965"/>
            <a:ext cx="4882396" cy="210622"/>
          </a:xfrm>
          <a:prstGeom prst="roundRect">
            <a:avLst>
              <a:gd name="adj" fmla="val 12003"/>
            </a:avLst>
          </a:prstGeom>
          <a:solidFill>
            <a:srgbClr val="315251"/>
          </a:solidFill>
          <a:ln/>
        </p:spPr>
      </p:sp>
      <p:sp>
        <p:nvSpPr>
          <p:cNvPr id="7" name="Shape 5"/>
          <p:cNvSpPr/>
          <p:nvPr/>
        </p:nvSpPr>
        <p:spPr>
          <a:xfrm>
            <a:off x="1842849" y="4479965"/>
            <a:ext cx="1220510" cy="210622"/>
          </a:xfrm>
          <a:prstGeom prst="roundRect">
            <a:avLst>
              <a:gd name="adj" fmla="val 12003"/>
            </a:avLst>
          </a:prstGeom>
          <a:solidFill>
            <a:srgbClr val="EF9C82"/>
          </a:solidFill>
          <a:ln/>
        </p:spPr>
      </p:sp>
      <p:sp>
        <p:nvSpPr>
          <p:cNvPr id="8" name="Text 6"/>
          <p:cNvSpPr/>
          <p:nvPr/>
        </p:nvSpPr>
        <p:spPr>
          <a:xfrm>
            <a:off x="6851571" y="4479965"/>
            <a:ext cx="389453" cy="210622"/>
          </a:xfrm>
          <a:prstGeom prst="rect">
            <a:avLst/>
          </a:prstGeom>
          <a:noFill/>
          <a:ln/>
        </p:spPr>
        <p:txBody>
          <a:bodyPr wrap="none" lIns="0" tIns="0" rIns="0" bIns="0" rtlCol="0" anchor="t"/>
          <a:lstStyle/>
          <a:p>
            <a:pPr algn="l" indent="0" marL="0">
              <a:lnSpc>
                <a:spcPts val="1650"/>
              </a:lnSpc>
              <a:buNone/>
            </a:pPr>
            <a:r>
              <a:rPr lang="en-US" sz="1650" dirty="0">
                <a:solidFill>
                  <a:srgbClr val="F9EEE7"/>
                </a:solidFill>
                <a:latin typeface="Quattrocento" pitchFamily="34" charset="0"/>
                <a:ea typeface="Quattrocento" pitchFamily="34" charset="-122"/>
                <a:cs typeface="Quattrocento" pitchFamily="34" charset="-120"/>
              </a:rPr>
              <a:t>25%</a:t>
            </a:r>
            <a:endParaRPr lang="en-US" sz="1650" dirty="0"/>
          </a:p>
        </p:txBody>
      </p:sp>
      <p:sp>
        <p:nvSpPr>
          <p:cNvPr id="9" name="Text 7"/>
          <p:cNvSpPr/>
          <p:nvPr/>
        </p:nvSpPr>
        <p:spPr>
          <a:xfrm>
            <a:off x="1842849" y="4863703"/>
            <a:ext cx="1982748" cy="247769"/>
          </a:xfrm>
          <a:prstGeom prst="rect">
            <a:avLst/>
          </a:prstGeom>
          <a:noFill/>
          <a:ln/>
        </p:spPr>
        <p:txBody>
          <a:bodyPr wrap="none" lIns="0" tIns="0" rIns="0" bIns="0" rtlCol="0" anchor="t"/>
          <a:lstStyle/>
          <a:p>
            <a:pPr algn="l" indent="0" marL="0">
              <a:lnSpc>
                <a:spcPts val="1950"/>
              </a:lnSpc>
              <a:buNone/>
            </a:pPr>
            <a:r>
              <a:rPr lang="en-US" sz="1550" dirty="0">
                <a:solidFill>
                  <a:srgbClr val="F9EEE7"/>
                </a:solidFill>
                <a:latin typeface="Quattrocento" pitchFamily="34" charset="0"/>
                <a:ea typeface="Quattrocento" pitchFamily="34" charset="-122"/>
                <a:cs typeface="Quattrocento" pitchFamily="34" charset="-120"/>
              </a:rPr>
              <a:t>Decision Accuracy</a:t>
            </a:r>
            <a:endParaRPr lang="en-US" sz="1550" dirty="0"/>
          </a:p>
        </p:txBody>
      </p:sp>
      <p:sp>
        <p:nvSpPr>
          <p:cNvPr id="10" name="Text 8"/>
          <p:cNvSpPr/>
          <p:nvPr/>
        </p:nvSpPr>
        <p:spPr>
          <a:xfrm>
            <a:off x="1842849" y="5182553"/>
            <a:ext cx="5398175" cy="229791"/>
          </a:xfrm>
          <a:prstGeom prst="rect">
            <a:avLst/>
          </a:prstGeom>
          <a:noFill/>
          <a:ln/>
        </p:spPr>
        <p:txBody>
          <a:bodyPr wrap="none" lIns="0" tIns="0" rIns="0" bIns="0" rtlCol="0" anchor="t"/>
          <a:lstStyle/>
          <a:p>
            <a:pPr algn="l" indent="0" marL="0">
              <a:lnSpc>
                <a:spcPts val="1800"/>
              </a:lnSpc>
              <a:buNone/>
            </a:pPr>
            <a:r>
              <a:rPr lang="en-US" sz="1300" dirty="0">
                <a:solidFill>
                  <a:srgbClr val="F9EEE7"/>
                </a:solidFill>
                <a:latin typeface="Quattrocento" pitchFamily="34" charset="0"/>
                <a:ea typeface="Quattrocento" pitchFamily="34" charset="-122"/>
                <a:cs typeface="Quattrocento" pitchFamily="34" charset="-120"/>
              </a:rPr>
              <a:t>Improved decision accuracy by approximately 25%.</a:t>
            </a:r>
            <a:endParaRPr lang="en-US" sz="1300" dirty="0"/>
          </a:p>
        </p:txBody>
      </p:sp>
      <p:sp>
        <p:nvSpPr>
          <p:cNvPr id="11" name="Shape 9"/>
          <p:cNvSpPr/>
          <p:nvPr/>
        </p:nvSpPr>
        <p:spPr>
          <a:xfrm>
            <a:off x="7389257" y="4479965"/>
            <a:ext cx="4856559" cy="210622"/>
          </a:xfrm>
          <a:prstGeom prst="roundRect">
            <a:avLst>
              <a:gd name="adj" fmla="val 12003"/>
            </a:avLst>
          </a:prstGeom>
          <a:solidFill>
            <a:srgbClr val="315251"/>
          </a:solidFill>
          <a:ln/>
        </p:spPr>
      </p:sp>
      <p:sp>
        <p:nvSpPr>
          <p:cNvPr id="12" name="Shape 10"/>
          <p:cNvSpPr/>
          <p:nvPr/>
        </p:nvSpPr>
        <p:spPr>
          <a:xfrm>
            <a:off x="7389257" y="4479965"/>
            <a:ext cx="4370903" cy="210622"/>
          </a:xfrm>
          <a:prstGeom prst="roundRect">
            <a:avLst>
              <a:gd name="adj" fmla="val 12003"/>
            </a:avLst>
          </a:prstGeom>
          <a:solidFill>
            <a:srgbClr val="EF9C82"/>
          </a:solidFill>
          <a:ln/>
        </p:spPr>
      </p:sp>
      <p:sp>
        <p:nvSpPr>
          <p:cNvPr id="13" name="Text 11"/>
          <p:cNvSpPr/>
          <p:nvPr/>
        </p:nvSpPr>
        <p:spPr>
          <a:xfrm>
            <a:off x="12372142" y="4479965"/>
            <a:ext cx="415409" cy="210622"/>
          </a:xfrm>
          <a:prstGeom prst="rect">
            <a:avLst/>
          </a:prstGeom>
          <a:noFill/>
          <a:ln/>
        </p:spPr>
        <p:txBody>
          <a:bodyPr wrap="none" lIns="0" tIns="0" rIns="0" bIns="0" rtlCol="0" anchor="t"/>
          <a:lstStyle/>
          <a:p>
            <a:pPr algn="l" indent="0" marL="0">
              <a:lnSpc>
                <a:spcPts val="1650"/>
              </a:lnSpc>
              <a:buNone/>
            </a:pPr>
            <a:r>
              <a:rPr lang="en-US" sz="1650" dirty="0">
                <a:solidFill>
                  <a:srgbClr val="F9EEE7"/>
                </a:solidFill>
                <a:latin typeface="Quattrocento" pitchFamily="34" charset="0"/>
                <a:ea typeface="Quattrocento" pitchFamily="34" charset="-122"/>
                <a:cs typeface="Quattrocento" pitchFamily="34" charset="-120"/>
              </a:rPr>
              <a:t>90%</a:t>
            </a:r>
            <a:endParaRPr lang="en-US" sz="1650" dirty="0"/>
          </a:p>
        </p:txBody>
      </p:sp>
      <p:sp>
        <p:nvSpPr>
          <p:cNvPr id="14" name="Text 12"/>
          <p:cNvSpPr/>
          <p:nvPr/>
        </p:nvSpPr>
        <p:spPr>
          <a:xfrm>
            <a:off x="7389257" y="4863703"/>
            <a:ext cx="1982748" cy="247769"/>
          </a:xfrm>
          <a:prstGeom prst="rect">
            <a:avLst/>
          </a:prstGeom>
          <a:noFill/>
          <a:ln/>
        </p:spPr>
        <p:txBody>
          <a:bodyPr wrap="none" lIns="0" tIns="0" rIns="0" bIns="0" rtlCol="0" anchor="t"/>
          <a:lstStyle/>
          <a:p>
            <a:pPr algn="l" indent="0" marL="0">
              <a:lnSpc>
                <a:spcPts val="1950"/>
              </a:lnSpc>
              <a:buNone/>
            </a:pPr>
            <a:r>
              <a:rPr lang="en-US" sz="1550" dirty="0">
                <a:solidFill>
                  <a:srgbClr val="F9EEE7"/>
                </a:solidFill>
                <a:latin typeface="Quattrocento" pitchFamily="34" charset="0"/>
                <a:ea typeface="Quattrocento" pitchFamily="34" charset="-122"/>
                <a:cs typeface="Quattrocento" pitchFamily="34" charset="-120"/>
              </a:rPr>
              <a:t>Delivery Variance</a:t>
            </a:r>
            <a:endParaRPr lang="en-US" sz="1550" dirty="0"/>
          </a:p>
        </p:txBody>
      </p:sp>
      <p:sp>
        <p:nvSpPr>
          <p:cNvPr id="15" name="Text 13"/>
          <p:cNvSpPr/>
          <p:nvPr/>
        </p:nvSpPr>
        <p:spPr>
          <a:xfrm>
            <a:off x="7389257" y="5182553"/>
            <a:ext cx="5398294" cy="229791"/>
          </a:xfrm>
          <a:prstGeom prst="rect">
            <a:avLst/>
          </a:prstGeom>
          <a:noFill/>
          <a:ln/>
        </p:spPr>
        <p:txBody>
          <a:bodyPr wrap="none" lIns="0" tIns="0" rIns="0" bIns="0" rtlCol="0" anchor="t"/>
          <a:lstStyle/>
          <a:p>
            <a:pPr algn="l" indent="0" marL="0">
              <a:lnSpc>
                <a:spcPts val="1800"/>
              </a:lnSpc>
              <a:buNone/>
            </a:pPr>
            <a:r>
              <a:rPr lang="en-US" sz="1300" dirty="0">
                <a:solidFill>
                  <a:srgbClr val="F9EEE7"/>
                </a:solidFill>
                <a:latin typeface="Quattrocento" pitchFamily="34" charset="0"/>
                <a:ea typeface="Quattrocento" pitchFamily="34" charset="-122"/>
                <a:cs typeface="Quattrocento" pitchFamily="34" charset="-120"/>
              </a:rPr>
              <a:t>Reduced delivery time variance by roughly 90%.</a:t>
            </a:r>
            <a:endParaRPr lang="en-US" sz="1300" dirty="0"/>
          </a:p>
        </p:txBody>
      </p:sp>
      <p:sp>
        <p:nvSpPr>
          <p:cNvPr id="16" name="Shape 14"/>
          <p:cNvSpPr/>
          <p:nvPr/>
        </p:nvSpPr>
        <p:spPr>
          <a:xfrm>
            <a:off x="1842849" y="5733812"/>
            <a:ext cx="4856440" cy="210622"/>
          </a:xfrm>
          <a:prstGeom prst="roundRect">
            <a:avLst>
              <a:gd name="adj" fmla="val 12003"/>
            </a:avLst>
          </a:prstGeom>
          <a:solidFill>
            <a:srgbClr val="315251"/>
          </a:solidFill>
          <a:ln/>
        </p:spPr>
      </p:sp>
      <p:sp>
        <p:nvSpPr>
          <p:cNvPr id="17" name="Shape 15"/>
          <p:cNvSpPr/>
          <p:nvPr/>
        </p:nvSpPr>
        <p:spPr>
          <a:xfrm>
            <a:off x="1842849" y="5733812"/>
            <a:ext cx="1456849" cy="210622"/>
          </a:xfrm>
          <a:prstGeom prst="roundRect">
            <a:avLst>
              <a:gd name="adj" fmla="val 12003"/>
            </a:avLst>
          </a:prstGeom>
          <a:solidFill>
            <a:srgbClr val="EF9C82"/>
          </a:solidFill>
          <a:ln/>
        </p:spPr>
      </p:sp>
      <p:sp>
        <p:nvSpPr>
          <p:cNvPr id="18" name="Text 16"/>
          <p:cNvSpPr/>
          <p:nvPr/>
        </p:nvSpPr>
        <p:spPr>
          <a:xfrm>
            <a:off x="6825615" y="5733812"/>
            <a:ext cx="415409" cy="210622"/>
          </a:xfrm>
          <a:prstGeom prst="rect">
            <a:avLst/>
          </a:prstGeom>
          <a:noFill/>
          <a:ln/>
        </p:spPr>
        <p:txBody>
          <a:bodyPr wrap="none" lIns="0" tIns="0" rIns="0" bIns="0" rtlCol="0" anchor="t"/>
          <a:lstStyle/>
          <a:p>
            <a:pPr algn="l" indent="0" marL="0">
              <a:lnSpc>
                <a:spcPts val="1650"/>
              </a:lnSpc>
              <a:buNone/>
            </a:pPr>
            <a:r>
              <a:rPr lang="en-US" sz="1650" dirty="0">
                <a:solidFill>
                  <a:srgbClr val="F9EEE7"/>
                </a:solidFill>
                <a:latin typeface="Quattrocento" pitchFamily="34" charset="0"/>
                <a:ea typeface="Quattrocento" pitchFamily="34" charset="-122"/>
                <a:cs typeface="Quattrocento" pitchFamily="34" charset="-120"/>
              </a:rPr>
              <a:t>30%</a:t>
            </a:r>
            <a:endParaRPr lang="en-US" sz="1650" dirty="0"/>
          </a:p>
        </p:txBody>
      </p:sp>
      <p:sp>
        <p:nvSpPr>
          <p:cNvPr id="19" name="Text 17"/>
          <p:cNvSpPr/>
          <p:nvPr/>
        </p:nvSpPr>
        <p:spPr>
          <a:xfrm>
            <a:off x="1842849" y="6117550"/>
            <a:ext cx="1982748" cy="247769"/>
          </a:xfrm>
          <a:prstGeom prst="rect">
            <a:avLst/>
          </a:prstGeom>
          <a:noFill/>
          <a:ln/>
        </p:spPr>
        <p:txBody>
          <a:bodyPr wrap="none" lIns="0" tIns="0" rIns="0" bIns="0" rtlCol="0" anchor="t"/>
          <a:lstStyle/>
          <a:p>
            <a:pPr algn="l" indent="0" marL="0">
              <a:lnSpc>
                <a:spcPts val="1950"/>
              </a:lnSpc>
              <a:buNone/>
            </a:pPr>
            <a:r>
              <a:rPr lang="en-US" sz="1550" dirty="0">
                <a:solidFill>
                  <a:srgbClr val="F9EEE7"/>
                </a:solidFill>
                <a:latin typeface="Quattrocento" pitchFamily="34" charset="0"/>
                <a:ea typeface="Quattrocento" pitchFamily="34" charset="-122"/>
                <a:cs typeface="Quattrocento" pitchFamily="34" charset="-120"/>
              </a:rPr>
              <a:t>Ratings Stability</a:t>
            </a:r>
            <a:endParaRPr lang="en-US" sz="1550" dirty="0"/>
          </a:p>
        </p:txBody>
      </p:sp>
      <p:sp>
        <p:nvSpPr>
          <p:cNvPr id="20" name="Text 18"/>
          <p:cNvSpPr/>
          <p:nvPr/>
        </p:nvSpPr>
        <p:spPr>
          <a:xfrm>
            <a:off x="1842849" y="6436400"/>
            <a:ext cx="5398175" cy="229791"/>
          </a:xfrm>
          <a:prstGeom prst="rect">
            <a:avLst/>
          </a:prstGeom>
          <a:noFill/>
          <a:ln/>
        </p:spPr>
        <p:txBody>
          <a:bodyPr wrap="none" lIns="0" tIns="0" rIns="0" bIns="0" rtlCol="0" anchor="t"/>
          <a:lstStyle/>
          <a:p>
            <a:pPr algn="l" indent="0" marL="0">
              <a:lnSpc>
                <a:spcPts val="1800"/>
              </a:lnSpc>
              <a:buNone/>
            </a:pPr>
            <a:r>
              <a:rPr lang="en-US" sz="1300" dirty="0">
                <a:solidFill>
                  <a:srgbClr val="F9EEE7"/>
                </a:solidFill>
                <a:latin typeface="Quattrocento" pitchFamily="34" charset="0"/>
                <a:ea typeface="Quattrocento" pitchFamily="34" charset="-122"/>
                <a:cs typeface="Quattrocento" pitchFamily="34" charset="-120"/>
              </a:rPr>
              <a:t>Enhanced customer ratings stability by about 30%.</a:t>
            </a:r>
            <a:endParaRPr lang="en-US" sz="1300" dirty="0"/>
          </a:p>
        </p:txBody>
      </p:sp>
      <p:sp>
        <p:nvSpPr>
          <p:cNvPr id="21" name="Shape 19"/>
          <p:cNvSpPr/>
          <p:nvPr/>
        </p:nvSpPr>
        <p:spPr>
          <a:xfrm>
            <a:off x="7389257" y="5733812"/>
            <a:ext cx="4760595" cy="210622"/>
          </a:xfrm>
          <a:prstGeom prst="roundRect">
            <a:avLst>
              <a:gd name="adj" fmla="val 12003"/>
            </a:avLst>
          </a:prstGeom>
          <a:solidFill>
            <a:srgbClr val="315251"/>
          </a:solidFill>
          <a:ln/>
        </p:spPr>
      </p:sp>
      <p:sp>
        <p:nvSpPr>
          <p:cNvPr id="22" name="Shape 20"/>
          <p:cNvSpPr/>
          <p:nvPr/>
        </p:nvSpPr>
        <p:spPr>
          <a:xfrm>
            <a:off x="7389257" y="5733812"/>
            <a:ext cx="4760595" cy="210622"/>
          </a:xfrm>
          <a:prstGeom prst="roundRect">
            <a:avLst>
              <a:gd name="adj" fmla="val 12003"/>
            </a:avLst>
          </a:prstGeom>
          <a:solidFill>
            <a:srgbClr val="EF9C82"/>
          </a:solidFill>
          <a:ln/>
        </p:spPr>
      </p:sp>
      <p:sp>
        <p:nvSpPr>
          <p:cNvPr id="23" name="Text 21"/>
          <p:cNvSpPr/>
          <p:nvPr/>
        </p:nvSpPr>
        <p:spPr>
          <a:xfrm>
            <a:off x="12276177" y="5733812"/>
            <a:ext cx="511373" cy="210622"/>
          </a:xfrm>
          <a:prstGeom prst="rect">
            <a:avLst/>
          </a:prstGeom>
          <a:noFill/>
          <a:ln/>
        </p:spPr>
        <p:txBody>
          <a:bodyPr wrap="none" lIns="0" tIns="0" rIns="0" bIns="0" rtlCol="0" anchor="t"/>
          <a:lstStyle/>
          <a:p>
            <a:pPr algn="l" indent="0" marL="0">
              <a:lnSpc>
                <a:spcPts val="1650"/>
              </a:lnSpc>
              <a:buNone/>
            </a:pPr>
            <a:r>
              <a:rPr lang="en-US" sz="1650" dirty="0">
                <a:solidFill>
                  <a:srgbClr val="F9EEE7"/>
                </a:solidFill>
                <a:latin typeface="Quattrocento" pitchFamily="34" charset="0"/>
                <a:ea typeface="Quattrocento" pitchFamily="34" charset="-122"/>
                <a:cs typeface="Quattrocento" pitchFamily="34" charset="-120"/>
              </a:rPr>
              <a:t>100%</a:t>
            </a:r>
            <a:endParaRPr lang="en-US" sz="1650" dirty="0"/>
          </a:p>
        </p:txBody>
      </p:sp>
      <p:sp>
        <p:nvSpPr>
          <p:cNvPr id="24" name="Text 22"/>
          <p:cNvSpPr/>
          <p:nvPr/>
        </p:nvSpPr>
        <p:spPr>
          <a:xfrm>
            <a:off x="7389257" y="6117550"/>
            <a:ext cx="1982748" cy="247769"/>
          </a:xfrm>
          <a:prstGeom prst="rect">
            <a:avLst/>
          </a:prstGeom>
          <a:noFill/>
          <a:ln/>
        </p:spPr>
        <p:txBody>
          <a:bodyPr wrap="none" lIns="0" tIns="0" rIns="0" bIns="0" rtlCol="0" anchor="t"/>
          <a:lstStyle/>
          <a:p>
            <a:pPr algn="l" indent="0" marL="0">
              <a:lnSpc>
                <a:spcPts val="1950"/>
              </a:lnSpc>
              <a:buNone/>
            </a:pPr>
            <a:r>
              <a:rPr lang="en-US" sz="1550" dirty="0">
                <a:solidFill>
                  <a:srgbClr val="F9EEE7"/>
                </a:solidFill>
                <a:latin typeface="Quattrocento" pitchFamily="34" charset="0"/>
                <a:ea typeface="Quattrocento" pitchFamily="34" charset="-122"/>
                <a:cs typeface="Quattrocento" pitchFamily="34" charset="-120"/>
              </a:rPr>
              <a:t>Revenue Estimates</a:t>
            </a:r>
            <a:endParaRPr lang="en-US" sz="1550" dirty="0"/>
          </a:p>
        </p:txBody>
      </p:sp>
      <p:sp>
        <p:nvSpPr>
          <p:cNvPr id="25" name="Text 23"/>
          <p:cNvSpPr/>
          <p:nvPr/>
        </p:nvSpPr>
        <p:spPr>
          <a:xfrm>
            <a:off x="7389257" y="6436400"/>
            <a:ext cx="5398294" cy="229791"/>
          </a:xfrm>
          <a:prstGeom prst="rect">
            <a:avLst/>
          </a:prstGeom>
          <a:noFill/>
          <a:ln/>
        </p:spPr>
        <p:txBody>
          <a:bodyPr wrap="none" lIns="0" tIns="0" rIns="0" bIns="0" rtlCol="0" anchor="t"/>
          <a:lstStyle/>
          <a:p>
            <a:pPr algn="l" indent="0" marL="0">
              <a:lnSpc>
                <a:spcPts val="1800"/>
              </a:lnSpc>
              <a:buNone/>
            </a:pPr>
            <a:r>
              <a:rPr lang="en-US" sz="1300" dirty="0">
                <a:solidFill>
                  <a:srgbClr val="F9EEE7"/>
                </a:solidFill>
                <a:latin typeface="Quattrocento" pitchFamily="34" charset="0"/>
                <a:ea typeface="Quattrocento" pitchFamily="34" charset="-122"/>
                <a:cs typeface="Quattrocento" pitchFamily="34" charset="-120"/>
              </a:rPr>
              <a:t>Achieved 100% accuracy in revenue estimates.</a:t>
            </a:r>
            <a:endParaRPr lang="en-US" sz="1300" dirty="0"/>
          </a:p>
        </p:txBody>
      </p:sp>
      <p:sp>
        <p:nvSpPr>
          <p:cNvPr id="26" name="Text 24"/>
          <p:cNvSpPr/>
          <p:nvPr/>
        </p:nvSpPr>
        <p:spPr>
          <a:xfrm>
            <a:off x="2095619" y="6933128"/>
            <a:ext cx="10691932" cy="229791"/>
          </a:xfrm>
          <a:prstGeom prst="rect">
            <a:avLst/>
          </a:prstGeom>
          <a:noFill/>
          <a:ln/>
        </p:spPr>
        <p:txBody>
          <a:bodyPr wrap="none" lIns="0" tIns="0" rIns="0" bIns="0" rtlCol="0" anchor="t"/>
          <a:lstStyle/>
          <a:p>
            <a:pPr algn="l" indent="0" marL="0">
              <a:lnSpc>
                <a:spcPts val="1800"/>
              </a:lnSpc>
              <a:buNone/>
            </a:pPr>
            <a:r>
              <a:rPr lang="en-US" sz="1300" dirty="0">
                <a:solidFill>
                  <a:srgbClr val="F9EEE7"/>
                </a:solidFill>
                <a:latin typeface="Quattrocento" pitchFamily="34" charset="0"/>
                <a:ea typeface="Quattrocento" pitchFamily="34" charset="-122"/>
                <a:cs typeface="Quattrocento" pitchFamily="34" charset="-120"/>
              </a:rPr>
              <a:t>"From chaotic records to data-driven growth — a journey from assumptions to evidence."</a:t>
            </a:r>
            <a:endParaRPr lang="en-US" sz="1300" dirty="0"/>
          </a:p>
        </p:txBody>
      </p:sp>
      <p:sp>
        <p:nvSpPr>
          <p:cNvPr id="27" name="Shape 25"/>
          <p:cNvSpPr/>
          <p:nvPr/>
        </p:nvSpPr>
        <p:spPr>
          <a:xfrm>
            <a:off x="1842849" y="6799659"/>
            <a:ext cx="22860" cy="496729"/>
          </a:xfrm>
          <a:prstGeom prst="rect">
            <a:avLst/>
          </a:prstGeom>
          <a:solidFill>
            <a:srgbClr val="EF9C82"/>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322308"/>
            <a:ext cx="12954952" cy="1408033"/>
          </a:xfrm>
          <a:prstGeom prst="rect">
            <a:avLst/>
          </a:prstGeom>
          <a:noFill/>
          <a:ln/>
        </p:spPr>
        <p:txBody>
          <a:bodyPr wrap="square" lIns="0" tIns="0" rIns="0" bIns="0" rtlCol="0" anchor="t"/>
          <a:lstStyle/>
          <a:p>
            <a:pPr algn="l" indent="0" marL="0">
              <a:lnSpc>
                <a:spcPts val="5500"/>
              </a:lnSpc>
              <a:buNone/>
            </a:pPr>
            <a:r>
              <a:rPr lang="en-US" sz="4400" dirty="0">
                <a:solidFill>
                  <a:srgbClr val="FFD9BE"/>
                </a:solidFill>
                <a:latin typeface="Quattrocento" pitchFamily="34" charset="0"/>
                <a:ea typeface="Quattrocento" pitchFamily="34" charset="-122"/>
                <a:cs typeface="Quattrocento" pitchFamily="34" charset="-120"/>
              </a:rPr>
              <a:t>Thank you for your time to review this Presentation</a:t>
            </a:r>
            <a:endParaRPr lang="en-US" sz="4400" dirty="0"/>
          </a:p>
        </p:txBody>
      </p:sp>
      <p:sp>
        <p:nvSpPr>
          <p:cNvPr id="3" name="Text 1"/>
          <p:cNvSpPr/>
          <p:nvPr/>
        </p:nvSpPr>
        <p:spPr>
          <a:xfrm>
            <a:off x="837724" y="3209092"/>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For more insights and complete project details, you can visit the project repository here: </a:t>
            </a:r>
            <a:endParaRPr lang="en-US" sz="1850" dirty="0"/>
          </a:p>
        </p:txBody>
      </p:sp>
      <p:pic>
        <p:nvPicPr>
          <p:cNvPr id="4" name="Image 0" descr="preencoded.png">
            <a:hlinkClick r:id="rId2" tooltip=""/>
          </p:cNvPr>
          <p:cNvPicPr>
            <a:picLocks noChangeAspect="1"/>
          </p:cNvPicPr>
          <p:nvPr/>
        </p:nvPicPr>
        <p:blipFill>
          <a:blip r:embed="rId1"/>
          <a:stretch>
            <a:fillRect/>
          </a:stretch>
        </p:blipFill>
        <p:spPr>
          <a:xfrm>
            <a:off x="837724" y="3861316"/>
            <a:ext cx="12954952" cy="2393752"/>
          </a:xfrm>
          <a:prstGeom prst="rect">
            <a:avLst/>
          </a:prstGeom>
        </p:spPr>
      </p:pic>
      <p:sp>
        <p:nvSpPr>
          <p:cNvPr id="5" name="Text 2"/>
          <p:cNvSpPr/>
          <p:nvPr/>
        </p:nvSpPr>
        <p:spPr>
          <a:xfrm>
            <a:off x="837724" y="6524268"/>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a:t>
            </a:r>
            <a:pPr algn="l" indent="0" marL="0">
              <a:lnSpc>
                <a:spcPts val="3000"/>
              </a:lnSpc>
              <a:buNone/>
            </a:pPr>
            <a:r>
              <a:rPr lang="en-US" sz="1850" u="sng" dirty="0">
                <a:solidFill>
                  <a:srgbClr val="EF9C82"/>
                </a:solidFill>
                <a:latin typeface="Quattrocento" pitchFamily="34" charset="0"/>
                <a:ea typeface="Quattrocento" pitchFamily="34" charset="-122"/>
                <a:cs typeface="Quattrocento" pitchFamily="34" charset="-120"/>
                <a:hlinkClick r:id="rId3" invalidUrl="" action="" tgtFrame="" tooltip="" history="1" highlightClick="0" endSnd="0">
                  <a:extLst>
                    <a:ext uri="{A12FA001-AC4F-418D-AE19-62706E023703}">
                      <ahyp:hlinkClr xmlns:ahyp="http://schemas.microsoft.com/office/drawing/2018/hyperlinkcolor" val="tx"/>
                    </a:ext>
                  </a:extLst>
                </a:hlinkClick>
              </a:rPr>
              <a:t>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7123" y="926187"/>
            <a:ext cx="4201358" cy="1071801"/>
          </a:xfrm>
          <a:prstGeom prst="rect">
            <a:avLst/>
          </a:prstGeom>
          <a:noFill/>
          <a:ln/>
        </p:spPr>
        <p:txBody>
          <a:bodyPr wrap="square" lIns="0" tIns="0" rIns="0" bIns="0" rtlCol="0" anchor="t"/>
          <a:lstStyle/>
          <a:p>
            <a:pPr algn="l" indent="0" marL="0">
              <a:lnSpc>
                <a:spcPts val="4200"/>
              </a:lnSpc>
              <a:buNone/>
            </a:pPr>
            <a:r>
              <a:rPr lang="en-US" sz="3350" dirty="0">
                <a:solidFill>
                  <a:srgbClr val="FFD9BE"/>
                </a:solidFill>
                <a:latin typeface="Quattrocento" pitchFamily="34" charset="0"/>
                <a:ea typeface="Quattrocento" pitchFamily="34" charset="-122"/>
                <a:cs typeface="Quattrocento" pitchFamily="34" charset="-120"/>
              </a:rPr>
              <a:t>Project Objective &amp; Business Problem</a:t>
            </a:r>
            <a:endParaRPr lang="en-US" sz="3350" dirty="0"/>
          </a:p>
        </p:txBody>
      </p:sp>
      <p:sp>
        <p:nvSpPr>
          <p:cNvPr id="3" name="Text 1"/>
          <p:cNvSpPr/>
          <p:nvPr/>
        </p:nvSpPr>
        <p:spPr>
          <a:xfrm>
            <a:off x="797123" y="2214682"/>
            <a:ext cx="4201358" cy="3199686"/>
          </a:xfrm>
          <a:prstGeom prst="rect">
            <a:avLst/>
          </a:prstGeom>
          <a:noFill/>
          <a:ln/>
        </p:spPr>
        <p:txBody>
          <a:bodyPr wrap="square" lIns="0" tIns="0" rIns="0" bIns="0" rtlCol="0" anchor="t"/>
          <a:lstStyle/>
          <a:p>
            <a:pPr algn="l" indent="0" marL="0">
              <a:lnSpc>
                <a:spcPts val="2800"/>
              </a:lnSpc>
              <a:buNone/>
            </a:pPr>
            <a:r>
              <a:rPr lang="en-US" sz="1750" dirty="0">
                <a:solidFill>
                  <a:srgbClr val="F9EEE7"/>
                </a:solidFill>
                <a:latin typeface="Quattrocento" pitchFamily="34" charset="0"/>
                <a:ea typeface="Quattrocento" pitchFamily="34" charset="-122"/>
                <a:cs typeface="Quattrocento" pitchFamily="34" charset="-120"/>
              </a:rPr>
              <a:t>Our objective is to evaluate how data quality profoundly impacts decision accuracy and business growth. By showcasing the before and after of data cleaning, we demonstrate how refined data improves insights across sales, logistics, and customer satisfaction, ultimately fueling sustainable business expansion.</a:t>
            </a:r>
            <a:endParaRPr lang="en-US" sz="1750" dirty="0"/>
          </a:p>
        </p:txBody>
      </p:sp>
      <p:sp>
        <p:nvSpPr>
          <p:cNvPr id="4" name="Text 2"/>
          <p:cNvSpPr/>
          <p:nvPr/>
        </p:nvSpPr>
        <p:spPr>
          <a:xfrm>
            <a:off x="797123" y="5631061"/>
            <a:ext cx="2910721" cy="334923"/>
          </a:xfrm>
          <a:prstGeom prst="rect">
            <a:avLst/>
          </a:prstGeom>
          <a:noFill/>
          <a:ln/>
        </p:spPr>
        <p:txBody>
          <a:bodyPr wrap="none" lIns="0" tIns="0" rIns="0" bIns="0" rtlCol="0" anchor="t"/>
          <a:lstStyle/>
          <a:p>
            <a:pPr algn="l" indent="0" marL="0">
              <a:lnSpc>
                <a:spcPts val="2600"/>
              </a:lnSpc>
              <a:buNone/>
            </a:pPr>
            <a:r>
              <a:rPr lang="en-US" sz="2100" dirty="0">
                <a:solidFill>
                  <a:srgbClr val="FFD9BE"/>
                </a:solidFill>
                <a:latin typeface="Quattrocento" pitchFamily="34" charset="0"/>
                <a:ea typeface="Quattrocento" pitchFamily="34" charset="-122"/>
                <a:cs typeface="Quattrocento" pitchFamily="34" charset="-120"/>
              </a:rPr>
              <a:t>The Problem Statement:</a:t>
            </a:r>
            <a:endParaRPr lang="en-US" sz="2100" dirty="0"/>
          </a:p>
        </p:txBody>
      </p:sp>
      <p:sp>
        <p:nvSpPr>
          <p:cNvPr id="5" name="Text 3"/>
          <p:cNvSpPr/>
          <p:nvPr/>
        </p:nvSpPr>
        <p:spPr>
          <a:xfrm>
            <a:off x="1138714" y="6209705"/>
            <a:ext cx="3859768" cy="1066562"/>
          </a:xfrm>
          <a:prstGeom prst="rect">
            <a:avLst/>
          </a:prstGeom>
          <a:noFill/>
          <a:ln/>
        </p:spPr>
        <p:txBody>
          <a:bodyPr wrap="square" lIns="0" tIns="0" rIns="0" bIns="0" rtlCol="0" anchor="t"/>
          <a:lstStyle/>
          <a:p>
            <a:pPr algn="l" indent="0" marL="0">
              <a:lnSpc>
                <a:spcPts val="2800"/>
              </a:lnSpc>
              <a:buNone/>
            </a:pPr>
            <a:r>
              <a:rPr lang="en-US" sz="1750" dirty="0">
                <a:solidFill>
                  <a:srgbClr val="F9EEE7"/>
                </a:solidFill>
                <a:latin typeface="Quattrocento" pitchFamily="34" charset="0"/>
                <a:ea typeface="Quattrocento" pitchFamily="34" charset="-122"/>
                <a:cs typeface="Quattrocento" pitchFamily="34" charset="-120"/>
              </a:rPr>
              <a:t>"Unclean data distorts business metrics, inflates revenue, and hides true operational bottlenecks."</a:t>
            </a:r>
            <a:endParaRPr lang="en-US" sz="1750" dirty="0"/>
          </a:p>
        </p:txBody>
      </p:sp>
      <p:sp>
        <p:nvSpPr>
          <p:cNvPr id="6" name="Shape 4"/>
          <p:cNvSpPr/>
          <p:nvPr/>
        </p:nvSpPr>
        <p:spPr>
          <a:xfrm>
            <a:off x="797123" y="6209705"/>
            <a:ext cx="30480" cy="1066562"/>
          </a:xfrm>
          <a:prstGeom prst="rect">
            <a:avLst/>
          </a:prstGeom>
          <a:solidFill>
            <a:srgbClr val="EF9C82"/>
          </a:solidFill>
          <a:ln/>
        </p:spPr>
      </p:sp>
      <p:pic>
        <p:nvPicPr>
          <p:cNvPr id="7" name="Image 0" descr="preencoded.png">    </p:cNvPr>
          <p:cNvPicPr>
            <a:picLocks noChangeAspect="1"/>
          </p:cNvPicPr>
          <p:nvPr/>
        </p:nvPicPr>
        <p:blipFill>
          <a:blip r:embed="rId1"/>
          <a:stretch>
            <a:fillRect/>
          </a:stretch>
        </p:blipFill>
        <p:spPr>
          <a:xfrm>
            <a:off x="6624399" y="1351598"/>
            <a:ext cx="6153745" cy="5526167"/>
          </a:xfrm>
          <a:prstGeom prst="rect">
            <a:avLst/>
          </a:prstGeom>
        </p:spPr>
      </p:pic>
      <p:sp>
        <p:nvSpPr>
          <p:cNvPr id="8" name="Text 5"/>
          <p:cNvSpPr/>
          <p:nvPr/>
        </p:nvSpPr>
        <p:spPr>
          <a:xfrm>
            <a:off x="6822976" y="2464537"/>
            <a:ext cx="2227904" cy="278324"/>
          </a:xfrm>
          <a:prstGeom prst="rect">
            <a:avLst/>
          </a:prstGeom>
          <a:noFill/>
          <a:ln/>
        </p:spPr>
        <p:txBody>
          <a:bodyPr wrap="none" lIns="0" tIns="0" rIns="0" bIns="0" rtlCol="0" anchor="t"/>
          <a:lstStyle/>
          <a:p>
            <a:pPr algn="ctr" indent="0" marL="0">
              <a:lnSpc>
                <a:spcPts val="1550"/>
              </a:lnSpc>
              <a:buNone/>
            </a:pPr>
            <a:r>
              <a:rPr lang="en-US" sz="1250" dirty="0">
                <a:solidFill>
                  <a:srgbClr val="F9EEE7"/>
                </a:solidFill>
                <a:latin typeface="Quattrocento" pitchFamily="34" charset="0"/>
                <a:ea typeface="Quattrocento" pitchFamily="34" charset="-122"/>
                <a:cs typeface="Quattrocento" pitchFamily="34" charset="-120"/>
              </a:rPr>
              <a:t>Chaotic Data</a:t>
            </a:r>
            <a:endParaRPr lang="en-US" sz="1250" dirty="0"/>
          </a:p>
        </p:txBody>
      </p:sp>
      <p:pic>
        <p:nvPicPr>
          <p:cNvPr id="9"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8674" y="3693073"/>
            <a:ext cx="526069" cy="526069"/>
          </a:xfrm>
          <a:prstGeom prst="rect">
            <a:avLst/>
          </a:prstGeom>
        </p:spPr>
      </p:pic>
      <p:sp>
        <p:nvSpPr>
          <p:cNvPr id="10" name="Text 6"/>
          <p:cNvSpPr/>
          <p:nvPr/>
        </p:nvSpPr>
        <p:spPr>
          <a:xfrm>
            <a:off x="8329999" y="5488449"/>
            <a:ext cx="2221492" cy="278324"/>
          </a:xfrm>
          <a:prstGeom prst="rect">
            <a:avLst/>
          </a:prstGeom>
          <a:noFill/>
          <a:ln/>
        </p:spPr>
        <p:txBody>
          <a:bodyPr wrap="none" lIns="0" tIns="0" rIns="0" bIns="0" rtlCol="0" anchor="t"/>
          <a:lstStyle/>
          <a:p>
            <a:pPr algn="ctr" indent="0" marL="0">
              <a:lnSpc>
                <a:spcPts val="1550"/>
              </a:lnSpc>
              <a:buNone/>
            </a:pPr>
            <a:r>
              <a:rPr lang="en-US" sz="1250" dirty="0">
                <a:solidFill>
                  <a:srgbClr val="F9EEE7"/>
                </a:solidFill>
                <a:latin typeface="Quattrocento" pitchFamily="34" charset="0"/>
                <a:ea typeface="Quattrocento" pitchFamily="34" charset="-122"/>
                <a:cs typeface="Quattrocento" pitchFamily="34" charset="-120"/>
              </a:rPr>
              <a:t>Cleanse</a:t>
            </a:r>
            <a:endParaRPr lang="en-US" sz="1250" dirty="0"/>
          </a:p>
        </p:txBody>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71711" y="4013811"/>
            <a:ext cx="526069" cy="526069"/>
          </a:xfrm>
          <a:prstGeom prst="rect">
            <a:avLst/>
          </a:prstGeom>
        </p:spPr>
      </p:pic>
      <p:sp>
        <p:nvSpPr>
          <p:cNvPr id="12" name="Text 7"/>
          <p:cNvSpPr/>
          <p:nvPr/>
        </p:nvSpPr>
        <p:spPr>
          <a:xfrm>
            <a:off x="10301773" y="3083819"/>
            <a:ext cx="2221492" cy="278324"/>
          </a:xfrm>
          <a:prstGeom prst="rect">
            <a:avLst/>
          </a:prstGeom>
          <a:noFill/>
          <a:ln/>
        </p:spPr>
        <p:txBody>
          <a:bodyPr wrap="none" lIns="0" tIns="0" rIns="0" bIns="0" rtlCol="0" anchor="t"/>
          <a:lstStyle/>
          <a:p>
            <a:pPr algn="ctr" indent="0" marL="0">
              <a:lnSpc>
                <a:spcPts val="1550"/>
              </a:lnSpc>
              <a:buNone/>
            </a:pPr>
            <a:r>
              <a:rPr lang="en-US" sz="1250" dirty="0">
                <a:solidFill>
                  <a:srgbClr val="F9EEE7"/>
                </a:solidFill>
                <a:latin typeface="Quattrocento" pitchFamily="34" charset="0"/>
                <a:ea typeface="Quattrocento" pitchFamily="34" charset="-122"/>
                <a:cs typeface="Quattrocento" pitchFamily="34" charset="-120"/>
              </a:rPr>
              <a:t>Organized Data</a:t>
            </a:r>
            <a:endParaRPr lang="en-US" sz="1250" dirty="0"/>
          </a:p>
        </p:txBody>
      </p:sp>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41606" y="4358222"/>
            <a:ext cx="526069" cy="5260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22809"/>
            <a:ext cx="7468553" cy="1126569"/>
          </a:xfrm>
          <a:prstGeom prst="rect">
            <a:avLst/>
          </a:prstGeom>
          <a:noFill/>
          <a:ln/>
        </p:spPr>
        <p:txBody>
          <a:bodyPr wrap="square" lIns="0" tIns="0" rIns="0" bIns="0" rtlCol="0" anchor="t"/>
          <a:lstStyle/>
          <a:p>
            <a:pPr algn="l" indent="0" marL="0">
              <a:lnSpc>
                <a:spcPts val="4400"/>
              </a:lnSpc>
              <a:buNone/>
            </a:pPr>
            <a:r>
              <a:rPr lang="en-US" sz="3500" dirty="0">
                <a:solidFill>
                  <a:srgbClr val="FFD9BE"/>
                </a:solidFill>
                <a:latin typeface="Quattrocento" pitchFamily="34" charset="0"/>
                <a:ea typeface="Quattrocento" pitchFamily="34" charset="-122"/>
                <a:cs typeface="Quattrocento" pitchFamily="34" charset="-120"/>
              </a:rPr>
              <a:t>Dataset Overview: Brazilian E-Commerce</a:t>
            </a:r>
            <a:endParaRPr lang="en-US" sz="3500" dirty="0"/>
          </a:p>
        </p:txBody>
      </p:sp>
      <p:sp>
        <p:nvSpPr>
          <p:cNvPr id="4" name="Text 1"/>
          <p:cNvSpPr/>
          <p:nvPr/>
        </p:nvSpPr>
        <p:spPr>
          <a:xfrm>
            <a:off x="6324124" y="3008352"/>
            <a:ext cx="7468553" cy="3447085"/>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Records:</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Approximately 96,500 entries after cleaning, derived from over 116,000 raw records.</a:t>
            </a:r>
            <a:endParaRPr lang="en-US" sz="1850" dirty="0"/>
          </a:p>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Source Files:</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Comprehensive data from Orders, Customers, Sellers, Products, Payments, Reviews, Categories, and Geolocation.</a:t>
            </a:r>
            <a:endParaRPr lang="en-US" sz="1850" dirty="0"/>
          </a:p>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Time Frame:</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Data collected between 2016 and 2018, providing a three-year historical perspective.</a:t>
            </a:r>
            <a:endParaRPr lang="en-US" sz="1850" dirty="0"/>
          </a:p>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Key Columns:</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Critical metrics include Price, Delivery Charge, Payment Type, Customer Ratings, States, and Installments.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5928" y="1058228"/>
            <a:ext cx="7883723" cy="508159"/>
          </a:xfrm>
          <a:prstGeom prst="rect">
            <a:avLst/>
          </a:prstGeom>
          <a:noFill/>
          <a:ln/>
        </p:spPr>
        <p:txBody>
          <a:bodyPr wrap="none" lIns="0" tIns="0" rIns="0" bIns="0" rtlCol="0" anchor="t"/>
          <a:lstStyle/>
          <a:p>
            <a:pPr algn="l" indent="0" marL="0">
              <a:lnSpc>
                <a:spcPts val="4000"/>
              </a:lnSpc>
              <a:buNone/>
            </a:pPr>
            <a:r>
              <a:rPr lang="en-US" sz="3200" dirty="0">
                <a:solidFill>
                  <a:srgbClr val="FFD9BE"/>
                </a:solidFill>
                <a:latin typeface="Quattrocento" pitchFamily="34" charset="0"/>
                <a:ea typeface="Quattrocento" pitchFamily="34" charset="-122"/>
                <a:cs typeface="Quattrocento" pitchFamily="34" charset="-120"/>
              </a:rPr>
              <a:t>Data Assessment: Identifying Critical Issues</a:t>
            </a:r>
            <a:endParaRPr lang="en-US" sz="3200" dirty="0"/>
          </a:p>
        </p:txBody>
      </p:sp>
      <p:sp>
        <p:nvSpPr>
          <p:cNvPr id="3" name="Shape 1"/>
          <p:cNvSpPr/>
          <p:nvPr/>
        </p:nvSpPr>
        <p:spPr>
          <a:xfrm>
            <a:off x="755928" y="1956078"/>
            <a:ext cx="4242911" cy="2230755"/>
          </a:xfrm>
          <a:prstGeom prst="roundRect">
            <a:avLst>
              <a:gd name="adj" fmla="val 6558"/>
            </a:avLst>
          </a:prstGeom>
          <a:solidFill>
            <a:srgbClr val="123332"/>
          </a:solidFill>
          <a:ln w="30480">
            <a:solidFill>
              <a:srgbClr val="4A6B6A"/>
            </a:solidFill>
            <a:prstDash val="solid"/>
          </a:ln>
        </p:spPr>
      </p:sp>
      <p:sp>
        <p:nvSpPr>
          <p:cNvPr id="4" name="Shape 2"/>
          <p:cNvSpPr/>
          <p:nvPr/>
        </p:nvSpPr>
        <p:spPr>
          <a:xfrm>
            <a:off x="725448" y="1956078"/>
            <a:ext cx="121920" cy="2230755"/>
          </a:xfrm>
          <a:prstGeom prst="roundRect">
            <a:avLst>
              <a:gd name="adj" fmla="val 26573"/>
            </a:avLst>
          </a:prstGeom>
          <a:solidFill>
            <a:srgbClr val="EF9C82"/>
          </a:solidFill>
          <a:ln/>
        </p:spPr>
      </p:sp>
      <p:sp>
        <p:nvSpPr>
          <p:cNvPr id="5" name="Text 3"/>
          <p:cNvSpPr/>
          <p:nvPr/>
        </p:nvSpPr>
        <p:spPr>
          <a:xfrm>
            <a:off x="1093827" y="2202537"/>
            <a:ext cx="3658553" cy="635079"/>
          </a:xfrm>
          <a:prstGeom prst="rect">
            <a:avLst/>
          </a:prstGeom>
          <a:noFill/>
          <a:ln/>
        </p:spPr>
        <p:txBody>
          <a:bodyPr wrap="square" lIns="0" tIns="0" rIns="0" bIns="0" rtlCol="0" anchor="t"/>
          <a:lstStyle/>
          <a:p>
            <a:pPr algn="l" indent="0" marL="0">
              <a:lnSpc>
                <a:spcPts val="2500"/>
              </a:lnSpc>
              <a:buNone/>
            </a:pPr>
            <a:r>
              <a:rPr lang="en-US" sz="2000" dirty="0">
                <a:solidFill>
                  <a:srgbClr val="F9EEE7"/>
                </a:solidFill>
                <a:latin typeface="Quattrocento" pitchFamily="34" charset="0"/>
                <a:ea typeface="Quattrocento" pitchFamily="34" charset="-122"/>
                <a:cs typeface="Quattrocento" pitchFamily="34" charset="-120"/>
              </a:rPr>
              <a:t>Duplicate Multi-Payment Orders</a:t>
            </a:r>
            <a:endParaRPr lang="en-US" sz="2000" dirty="0"/>
          </a:p>
        </p:txBody>
      </p:sp>
      <p:sp>
        <p:nvSpPr>
          <p:cNvPr id="6" name="Text 4"/>
          <p:cNvSpPr/>
          <p:nvPr/>
        </p:nvSpPr>
        <p:spPr>
          <a:xfrm>
            <a:off x="1093827" y="2954536"/>
            <a:ext cx="3658553" cy="985837"/>
          </a:xfrm>
          <a:prstGeom prst="rect">
            <a:avLst/>
          </a:prstGeom>
          <a:noFill/>
          <a:ln/>
        </p:spPr>
        <p:txBody>
          <a:bodyPr wrap="square" lIns="0" tIns="0" rIns="0" bIns="0" rtlCol="0" anchor="t"/>
          <a:lstStyle/>
          <a:p>
            <a:pPr algn="l" indent="0" marL="0">
              <a:lnSpc>
                <a:spcPts val="2550"/>
              </a:lnSpc>
              <a:buNone/>
            </a:pPr>
            <a:r>
              <a:rPr lang="en-US" sz="1700" dirty="0">
                <a:solidFill>
                  <a:srgbClr val="F9EEE7"/>
                </a:solidFill>
                <a:latin typeface="Quattrocento" pitchFamily="34" charset="0"/>
                <a:ea typeface="Quattrocento" pitchFamily="34" charset="-122"/>
                <a:cs typeface="Quattrocento" pitchFamily="34" charset="-120"/>
              </a:rPr>
              <a:t>Up to 10% of orders were duplicated due to multi-payment entries, skewing revenue figures.</a:t>
            </a:r>
            <a:endParaRPr lang="en-US" sz="1700" dirty="0"/>
          </a:p>
        </p:txBody>
      </p:sp>
      <p:sp>
        <p:nvSpPr>
          <p:cNvPr id="7" name="Shape 5"/>
          <p:cNvSpPr/>
          <p:nvPr/>
        </p:nvSpPr>
        <p:spPr>
          <a:xfrm>
            <a:off x="5193625" y="1956078"/>
            <a:ext cx="4243030" cy="2230755"/>
          </a:xfrm>
          <a:prstGeom prst="roundRect">
            <a:avLst>
              <a:gd name="adj" fmla="val 6558"/>
            </a:avLst>
          </a:prstGeom>
          <a:solidFill>
            <a:srgbClr val="123332"/>
          </a:solidFill>
          <a:ln w="30480">
            <a:solidFill>
              <a:srgbClr val="4A6B6A"/>
            </a:solidFill>
            <a:prstDash val="solid"/>
          </a:ln>
        </p:spPr>
      </p:sp>
      <p:sp>
        <p:nvSpPr>
          <p:cNvPr id="8" name="Shape 6"/>
          <p:cNvSpPr/>
          <p:nvPr/>
        </p:nvSpPr>
        <p:spPr>
          <a:xfrm>
            <a:off x="5163145" y="1956078"/>
            <a:ext cx="121920" cy="2230755"/>
          </a:xfrm>
          <a:prstGeom prst="roundRect">
            <a:avLst>
              <a:gd name="adj" fmla="val 26573"/>
            </a:avLst>
          </a:prstGeom>
          <a:solidFill>
            <a:srgbClr val="EF9C82"/>
          </a:solidFill>
          <a:ln/>
        </p:spPr>
      </p:sp>
      <p:sp>
        <p:nvSpPr>
          <p:cNvPr id="9" name="Text 7"/>
          <p:cNvSpPr/>
          <p:nvPr/>
        </p:nvSpPr>
        <p:spPr>
          <a:xfrm>
            <a:off x="5531525" y="2202537"/>
            <a:ext cx="2583537" cy="317540"/>
          </a:xfrm>
          <a:prstGeom prst="rect">
            <a:avLst/>
          </a:prstGeom>
          <a:noFill/>
          <a:ln/>
        </p:spPr>
        <p:txBody>
          <a:bodyPr wrap="none" lIns="0" tIns="0" rIns="0" bIns="0" rtlCol="0" anchor="t"/>
          <a:lstStyle/>
          <a:p>
            <a:pPr algn="l" indent="0" marL="0">
              <a:lnSpc>
                <a:spcPts val="2500"/>
              </a:lnSpc>
              <a:buNone/>
            </a:pPr>
            <a:r>
              <a:rPr lang="en-US" sz="2000" dirty="0">
                <a:solidFill>
                  <a:srgbClr val="F9EEE7"/>
                </a:solidFill>
                <a:latin typeface="Quattrocento" pitchFamily="34" charset="0"/>
                <a:ea typeface="Quattrocento" pitchFamily="34" charset="-122"/>
                <a:cs typeface="Quattrocento" pitchFamily="34" charset="-120"/>
              </a:rPr>
              <a:t>Missing Delivery Dates</a:t>
            </a:r>
            <a:endParaRPr lang="en-US" sz="2000" dirty="0"/>
          </a:p>
        </p:txBody>
      </p:sp>
      <p:sp>
        <p:nvSpPr>
          <p:cNvPr id="10" name="Text 8"/>
          <p:cNvSpPr/>
          <p:nvPr/>
        </p:nvSpPr>
        <p:spPr>
          <a:xfrm>
            <a:off x="5531525" y="2636996"/>
            <a:ext cx="3658672" cy="985837"/>
          </a:xfrm>
          <a:prstGeom prst="rect">
            <a:avLst/>
          </a:prstGeom>
          <a:noFill/>
          <a:ln/>
        </p:spPr>
        <p:txBody>
          <a:bodyPr wrap="square" lIns="0" tIns="0" rIns="0" bIns="0" rtlCol="0" anchor="t"/>
          <a:lstStyle/>
          <a:p>
            <a:pPr algn="l" indent="0" marL="0">
              <a:lnSpc>
                <a:spcPts val="2550"/>
              </a:lnSpc>
              <a:buNone/>
            </a:pPr>
            <a:r>
              <a:rPr lang="en-US" sz="1700" dirty="0">
                <a:solidFill>
                  <a:srgbClr val="F9EEE7"/>
                </a:solidFill>
                <a:latin typeface="Quattrocento" pitchFamily="34" charset="0"/>
                <a:ea typeface="Quattrocento" pitchFamily="34" charset="-122"/>
                <a:cs typeface="Quattrocento" pitchFamily="34" charset="-120"/>
              </a:rPr>
              <a:t>Over 2,030 missing delivery dates rendered time-sensitive metrics unreliable and inaccurate.</a:t>
            </a:r>
            <a:endParaRPr lang="en-US" sz="1700" dirty="0"/>
          </a:p>
        </p:txBody>
      </p:sp>
      <p:sp>
        <p:nvSpPr>
          <p:cNvPr id="11" name="Shape 9"/>
          <p:cNvSpPr/>
          <p:nvPr/>
        </p:nvSpPr>
        <p:spPr>
          <a:xfrm>
            <a:off x="9631442" y="1956078"/>
            <a:ext cx="4243030" cy="2230755"/>
          </a:xfrm>
          <a:prstGeom prst="roundRect">
            <a:avLst>
              <a:gd name="adj" fmla="val 6558"/>
            </a:avLst>
          </a:prstGeom>
          <a:solidFill>
            <a:srgbClr val="123332"/>
          </a:solidFill>
          <a:ln w="30480">
            <a:solidFill>
              <a:srgbClr val="4A6B6A"/>
            </a:solidFill>
            <a:prstDash val="solid"/>
          </a:ln>
        </p:spPr>
      </p:sp>
      <p:sp>
        <p:nvSpPr>
          <p:cNvPr id="12" name="Shape 10"/>
          <p:cNvSpPr/>
          <p:nvPr/>
        </p:nvSpPr>
        <p:spPr>
          <a:xfrm>
            <a:off x="9600962" y="1956078"/>
            <a:ext cx="121920" cy="2230755"/>
          </a:xfrm>
          <a:prstGeom prst="roundRect">
            <a:avLst>
              <a:gd name="adj" fmla="val 26573"/>
            </a:avLst>
          </a:prstGeom>
          <a:solidFill>
            <a:srgbClr val="EF9C82"/>
          </a:solidFill>
          <a:ln/>
        </p:spPr>
      </p:sp>
      <p:sp>
        <p:nvSpPr>
          <p:cNvPr id="13" name="Text 11"/>
          <p:cNvSpPr/>
          <p:nvPr/>
        </p:nvSpPr>
        <p:spPr>
          <a:xfrm>
            <a:off x="9969341" y="2202537"/>
            <a:ext cx="3036927" cy="317540"/>
          </a:xfrm>
          <a:prstGeom prst="rect">
            <a:avLst/>
          </a:prstGeom>
          <a:noFill/>
          <a:ln/>
        </p:spPr>
        <p:txBody>
          <a:bodyPr wrap="none" lIns="0" tIns="0" rIns="0" bIns="0" rtlCol="0" anchor="t"/>
          <a:lstStyle/>
          <a:p>
            <a:pPr algn="l" indent="0" marL="0">
              <a:lnSpc>
                <a:spcPts val="2500"/>
              </a:lnSpc>
              <a:buNone/>
            </a:pPr>
            <a:r>
              <a:rPr lang="en-US" sz="2000" dirty="0">
                <a:solidFill>
                  <a:srgbClr val="F9EEE7"/>
                </a:solidFill>
                <a:latin typeface="Quattrocento" pitchFamily="34" charset="0"/>
                <a:ea typeface="Quattrocento" pitchFamily="34" charset="-122"/>
                <a:cs typeface="Quattrocento" pitchFamily="34" charset="-120"/>
              </a:rPr>
              <a:t>Mixed Category Languages</a:t>
            </a:r>
            <a:endParaRPr lang="en-US" sz="2000" dirty="0"/>
          </a:p>
        </p:txBody>
      </p:sp>
      <p:sp>
        <p:nvSpPr>
          <p:cNvPr id="14" name="Text 12"/>
          <p:cNvSpPr/>
          <p:nvPr/>
        </p:nvSpPr>
        <p:spPr>
          <a:xfrm>
            <a:off x="9969341" y="2636996"/>
            <a:ext cx="3658672" cy="985837"/>
          </a:xfrm>
          <a:prstGeom prst="rect">
            <a:avLst/>
          </a:prstGeom>
          <a:noFill/>
          <a:ln/>
        </p:spPr>
        <p:txBody>
          <a:bodyPr wrap="square" lIns="0" tIns="0" rIns="0" bIns="0" rtlCol="0" anchor="t"/>
          <a:lstStyle/>
          <a:p>
            <a:pPr algn="l" indent="0" marL="0">
              <a:lnSpc>
                <a:spcPts val="2550"/>
              </a:lnSpc>
              <a:buNone/>
            </a:pPr>
            <a:r>
              <a:rPr lang="en-US" sz="1700" dirty="0">
                <a:solidFill>
                  <a:srgbClr val="F9EEE7"/>
                </a:solidFill>
                <a:latin typeface="Quattrocento" pitchFamily="34" charset="0"/>
                <a:ea typeface="Quattrocento" pitchFamily="34" charset="-122"/>
                <a:cs typeface="Quattrocento" pitchFamily="34" charset="-120"/>
              </a:rPr>
              <a:t>Inconsistent category labeling across multiple languages hindered unified product analysis.</a:t>
            </a:r>
            <a:endParaRPr lang="en-US" sz="1700" dirty="0"/>
          </a:p>
        </p:txBody>
      </p:sp>
      <p:sp>
        <p:nvSpPr>
          <p:cNvPr id="15" name="Shape 13"/>
          <p:cNvSpPr/>
          <p:nvPr/>
        </p:nvSpPr>
        <p:spPr>
          <a:xfrm>
            <a:off x="755928" y="4381619"/>
            <a:ext cx="4242911" cy="2241828"/>
          </a:xfrm>
          <a:prstGeom prst="roundRect">
            <a:avLst>
              <a:gd name="adj" fmla="val 6526"/>
            </a:avLst>
          </a:prstGeom>
          <a:solidFill>
            <a:srgbClr val="123332"/>
          </a:solidFill>
          <a:ln w="30480">
            <a:solidFill>
              <a:srgbClr val="4A6B6A"/>
            </a:solidFill>
            <a:prstDash val="solid"/>
          </a:ln>
        </p:spPr>
      </p:sp>
      <p:sp>
        <p:nvSpPr>
          <p:cNvPr id="16" name="Shape 14"/>
          <p:cNvSpPr/>
          <p:nvPr/>
        </p:nvSpPr>
        <p:spPr>
          <a:xfrm>
            <a:off x="725448" y="4381619"/>
            <a:ext cx="121920" cy="2241828"/>
          </a:xfrm>
          <a:prstGeom prst="roundRect">
            <a:avLst>
              <a:gd name="adj" fmla="val 26573"/>
            </a:avLst>
          </a:prstGeom>
          <a:solidFill>
            <a:srgbClr val="EF9C82"/>
          </a:solidFill>
          <a:ln/>
        </p:spPr>
      </p:sp>
      <p:sp>
        <p:nvSpPr>
          <p:cNvPr id="17" name="Text 15"/>
          <p:cNvSpPr/>
          <p:nvPr/>
        </p:nvSpPr>
        <p:spPr>
          <a:xfrm>
            <a:off x="1093827" y="4628078"/>
            <a:ext cx="2746891" cy="317540"/>
          </a:xfrm>
          <a:prstGeom prst="rect">
            <a:avLst/>
          </a:prstGeom>
          <a:noFill/>
          <a:ln/>
        </p:spPr>
        <p:txBody>
          <a:bodyPr wrap="none" lIns="0" tIns="0" rIns="0" bIns="0" rtlCol="0" anchor="t"/>
          <a:lstStyle/>
          <a:p>
            <a:pPr algn="l" indent="0" marL="0">
              <a:lnSpc>
                <a:spcPts val="2500"/>
              </a:lnSpc>
              <a:buNone/>
            </a:pPr>
            <a:r>
              <a:rPr lang="en-US" sz="2000" dirty="0">
                <a:solidFill>
                  <a:srgbClr val="F9EEE7"/>
                </a:solidFill>
                <a:latin typeface="Quattrocento" pitchFamily="34" charset="0"/>
                <a:ea typeface="Quattrocento" pitchFamily="34" charset="-122"/>
                <a:cs typeface="Quattrocento" pitchFamily="34" charset="-120"/>
              </a:rPr>
              <a:t>Outliers in Freight/Price</a:t>
            </a:r>
            <a:endParaRPr lang="en-US" sz="2000" dirty="0"/>
          </a:p>
        </p:txBody>
      </p:sp>
      <p:sp>
        <p:nvSpPr>
          <p:cNvPr id="18" name="Text 16"/>
          <p:cNvSpPr/>
          <p:nvPr/>
        </p:nvSpPr>
        <p:spPr>
          <a:xfrm>
            <a:off x="1093827" y="5062537"/>
            <a:ext cx="3658553" cy="1314450"/>
          </a:xfrm>
          <a:prstGeom prst="rect">
            <a:avLst/>
          </a:prstGeom>
          <a:noFill/>
          <a:ln/>
        </p:spPr>
        <p:txBody>
          <a:bodyPr wrap="square" lIns="0" tIns="0" rIns="0" bIns="0" rtlCol="0" anchor="t"/>
          <a:lstStyle/>
          <a:p>
            <a:pPr algn="l" indent="0" marL="0">
              <a:lnSpc>
                <a:spcPts val="2550"/>
              </a:lnSpc>
              <a:buNone/>
            </a:pPr>
            <a:r>
              <a:rPr lang="en-US" sz="1700" dirty="0">
                <a:solidFill>
                  <a:srgbClr val="F9EEE7"/>
                </a:solidFill>
                <a:latin typeface="Quattrocento" pitchFamily="34" charset="0"/>
                <a:ea typeface="Quattrocento" pitchFamily="34" charset="-122"/>
                <a:cs typeface="Quattrocento" pitchFamily="34" charset="-120"/>
              </a:rPr>
              <a:t>Extreme outliers, such as freight costs exceeding 400 units or prices over ₹10,000, distorted financial analysis.</a:t>
            </a:r>
            <a:endParaRPr lang="en-US" sz="1700" dirty="0"/>
          </a:p>
        </p:txBody>
      </p:sp>
      <p:sp>
        <p:nvSpPr>
          <p:cNvPr id="19" name="Shape 17"/>
          <p:cNvSpPr/>
          <p:nvPr/>
        </p:nvSpPr>
        <p:spPr>
          <a:xfrm>
            <a:off x="5193625" y="4381619"/>
            <a:ext cx="4243030" cy="2241828"/>
          </a:xfrm>
          <a:prstGeom prst="roundRect">
            <a:avLst>
              <a:gd name="adj" fmla="val 6526"/>
            </a:avLst>
          </a:prstGeom>
          <a:solidFill>
            <a:srgbClr val="123332"/>
          </a:solidFill>
          <a:ln w="30480">
            <a:solidFill>
              <a:srgbClr val="4A6B6A"/>
            </a:solidFill>
            <a:prstDash val="solid"/>
          </a:ln>
        </p:spPr>
      </p:sp>
      <p:sp>
        <p:nvSpPr>
          <p:cNvPr id="20" name="Shape 18"/>
          <p:cNvSpPr/>
          <p:nvPr/>
        </p:nvSpPr>
        <p:spPr>
          <a:xfrm>
            <a:off x="5163145" y="4381619"/>
            <a:ext cx="121920" cy="2241828"/>
          </a:xfrm>
          <a:prstGeom prst="roundRect">
            <a:avLst>
              <a:gd name="adj" fmla="val 26573"/>
            </a:avLst>
          </a:prstGeom>
          <a:solidFill>
            <a:srgbClr val="EF9C82"/>
          </a:solidFill>
          <a:ln/>
        </p:spPr>
      </p:sp>
      <p:sp>
        <p:nvSpPr>
          <p:cNvPr id="21" name="Text 19"/>
          <p:cNvSpPr/>
          <p:nvPr/>
        </p:nvSpPr>
        <p:spPr>
          <a:xfrm>
            <a:off x="5531525" y="4628078"/>
            <a:ext cx="2540913" cy="317540"/>
          </a:xfrm>
          <a:prstGeom prst="rect">
            <a:avLst/>
          </a:prstGeom>
          <a:noFill/>
          <a:ln/>
        </p:spPr>
        <p:txBody>
          <a:bodyPr wrap="none" lIns="0" tIns="0" rIns="0" bIns="0" rtlCol="0" anchor="t"/>
          <a:lstStyle/>
          <a:p>
            <a:pPr algn="l" indent="0" marL="0">
              <a:lnSpc>
                <a:spcPts val="2500"/>
              </a:lnSpc>
              <a:buNone/>
            </a:pPr>
            <a:r>
              <a:rPr lang="en-US" sz="2000" dirty="0">
                <a:solidFill>
                  <a:srgbClr val="F9EEE7"/>
                </a:solidFill>
                <a:latin typeface="Quattrocento" pitchFamily="34" charset="0"/>
                <a:ea typeface="Quattrocento" pitchFamily="34" charset="-122"/>
                <a:cs typeface="Quattrocento" pitchFamily="34" charset="-120"/>
              </a:rPr>
              <a:t>Incorrect Ratings</a:t>
            </a:r>
            <a:endParaRPr lang="en-US" sz="2000" dirty="0"/>
          </a:p>
        </p:txBody>
      </p:sp>
      <p:sp>
        <p:nvSpPr>
          <p:cNvPr id="22" name="Text 20"/>
          <p:cNvSpPr/>
          <p:nvPr/>
        </p:nvSpPr>
        <p:spPr>
          <a:xfrm>
            <a:off x="5531525" y="5062537"/>
            <a:ext cx="3658672" cy="985837"/>
          </a:xfrm>
          <a:prstGeom prst="rect">
            <a:avLst/>
          </a:prstGeom>
          <a:noFill/>
          <a:ln/>
        </p:spPr>
        <p:txBody>
          <a:bodyPr wrap="square" lIns="0" tIns="0" rIns="0" bIns="0" rtlCol="0" anchor="t"/>
          <a:lstStyle/>
          <a:p>
            <a:pPr algn="l" indent="0" marL="0">
              <a:lnSpc>
                <a:spcPts val="2550"/>
              </a:lnSpc>
              <a:buNone/>
            </a:pPr>
            <a:r>
              <a:rPr lang="en-US" sz="1700" dirty="0">
                <a:solidFill>
                  <a:srgbClr val="F9EEE7"/>
                </a:solidFill>
                <a:latin typeface="Quattrocento" pitchFamily="34" charset="0"/>
                <a:ea typeface="Quattrocento" pitchFamily="34" charset="-122"/>
                <a:cs typeface="Quattrocento" pitchFamily="34" charset="-120"/>
              </a:rPr>
              <a:t>Ratings mistakenly assigned to canceled orders misrepresented true customer satisfaction levels.</a:t>
            </a:r>
            <a:endParaRPr lang="en-US" sz="1700" dirty="0"/>
          </a:p>
        </p:txBody>
      </p:sp>
      <p:sp>
        <p:nvSpPr>
          <p:cNvPr id="23" name="Text 21"/>
          <p:cNvSpPr/>
          <p:nvPr/>
        </p:nvSpPr>
        <p:spPr>
          <a:xfrm>
            <a:off x="755928" y="6842641"/>
            <a:ext cx="13118544" cy="328613"/>
          </a:xfrm>
          <a:prstGeom prst="rect">
            <a:avLst/>
          </a:prstGeom>
          <a:noFill/>
          <a:ln/>
        </p:spPr>
        <p:txBody>
          <a:bodyPr wrap="none" lIns="0" tIns="0" rIns="0" bIns="0" rtlCol="0" anchor="t"/>
          <a:lstStyle/>
          <a:p>
            <a:pPr algn="l" indent="0" marL="0">
              <a:lnSpc>
                <a:spcPts val="2550"/>
              </a:lnSpc>
              <a:buNone/>
            </a:pPr>
            <a:r>
              <a:rPr lang="en-US" sz="1700" b="1" dirty="0">
                <a:solidFill>
                  <a:srgbClr val="F9EEE7"/>
                </a:solidFill>
                <a:latin typeface="Quattrocento" pitchFamily="34" charset="0"/>
                <a:ea typeface="Quattrocento" pitchFamily="34" charset="-122"/>
                <a:cs typeface="Quattrocento" pitchFamily="34" charset="-120"/>
              </a:rPr>
              <a:t>Impact:</a:t>
            </a:r>
            <a:pPr algn="l" indent="0" marL="0">
              <a:lnSpc>
                <a:spcPts val="2550"/>
              </a:lnSpc>
              <a:buNone/>
            </a:pPr>
            <a:r>
              <a:rPr lang="en-US" sz="1700" dirty="0">
                <a:solidFill>
                  <a:srgbClr val="F9EEE7"/>
                </a:solidFill>
                <a:latin typeface="Quattrocento" pitchFamily="34" charset="0"/>
                <a:ea typeface="Quattrocento" pitchFamily="34" charset="-122"/>
                <a:cs typeface="Quattrocento" pitchFamily="34" charset="-120"/>
              </a:rPr>
              <a:t> These issues led to severely distorted financial projections and an inaccurate understanding of customer experience.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428762" y="1194197"/>
            <a:ext cx="3385780" cy="281583"/>
          </a:xfrm>
          <a:prstGeom prst="rect">
            <a:avLst/>
          </a:prstGeom>
          <a:noFill/>
          <a:ln/>
        </p:spPr>
        <p:txBody>
          <a:bodyPr wrap="none" lIns="0" tIns="0" rIns="0" bIns="0" rtlCol="0" anchor="t"/>
          <a:lstStyle/>
          <a:p>
            <a:pPr algn="l" indent="0" marL="0">
              <a:lnSpc>
                <a:spcPts val="2200"/>
              </a:lnSpc>
              <a:buNone/>
            </a:pPr>
            <a:r>
              <a:rPr lang="en-US" sz="1750" dirty="0">
                <a:solidFill>
                  <a:srgbClr val="FFD9BE"/>
                </a:solidFill>
                <a:latin typeface="Quattrocento" pitchFamily="34" charset="0"/>
                <a:ea typeface="Quattrocento" pitchFamily="34" charset="-122"/>
                <a:cs typeface="Quattrocento" pitchFamily="34" charset="-120"/>
              </a:rPr>
              <a:t>Strategic Data Cleaning Approach</a:t>
            </a:r>
            <a:endParaRPr lang="en-US" sz="1750" dirty="0"/>
          </a:p>
        </p:txBody>
      </p:sp>
      <p:pic>
        <p:nvPicPr>
          <p:cNvPr id="3" name="Image 0" descr="preencoded.png">    </p:cNvPr>
          <p:cNvPicPr>
            <a:picLocks noChangeAspect="1"/>
          </p:cNvPicPr>
          <p:nvPr/>
        </p:nvPicPr>
        <p:blipFill>
          <a:blip r:embed="rId1"/>
          <a:stretch>
            <a:fillRect/>
          </a:stretch>
        </p:blipFill>
        <p:spPr>
          <a:xfrm>
            <a:off x="3848695" y="2788920"/>
            <a:ext cx="4110157" cy="2812137"/>
          </a:xfrm>
          <a:prstGeom prst="rect">
            <a:avLst/>
          </a:prstGeom>
        </p:spPr>
      </p:pic>
      <p:sp>
        <p:nvSpPr>
          <p:cNvPr id="4" name="Text 1"/>
          <p:cNvSpPr/>
          <p:nvPr/>
        </p:nvSpPr>
        <p:spPr>
          <a:xfrm>
            <a:off x="8678347" y="1632704"/>
            <a:ext cx="119658" cy="149543"/>
          </a:xfrm>
          <a:prstGeom prst="rect">
            <a:avLst/>
          </a:prstGeom>
          <a:noFill/>
          <a:ln/>
        </p:spPr>
        <p:txBody>
          <a:bodyPr wrap="none" lIns="0" tIns="0" rIns="0" bIns="0" rtlCol="0" anchor="t"/>
          <a:lstStyle/>
          <a:p>
            <a:pPr algn="l" indent="0" marL="0">
              <a:lnSpc>
                <a:spcPts val="1100"/>
              </a:lnSpc>
              <a:buNone/>
            </a:pPr>
            <a:r>
              <a:rPr lang="en-US" sz="900" dirty="0">
                <a:solidFill>
                  <a:srgbClr val="F9EEE7"/>
                </a:solidFill>
                <a:latin typeface="Quattrocento Light" pitchFamily="34" charset="0"/>
                <a:ea typeface="Quattrocento Light" pitchFamily="34" charset="-122"/>
                <a:cs typeface="Quattrocento Light" pitchFamily="34" charset="-120"/>
              </a:rPr>
              <a:t>01</a:t>
            </a:r>
            <a:endParaRPr lang="en-US" sz="900" dirty="0"/>
          </a:p>
        </p:txBody>
      </p:sp>
      <p:sp>
        <p:nvSpPr>
          <p:cNvPr id="5" name="Shape 2"/>
          <p:cNvSpPr/>
          <p:nvPr/>
        </p:nvSpPr>
        <p:spPr>
          <a:xfrm>
            <a:off x="8678347" y="1820823"/>
            <a:ext cx="2530673" cy="15240"/>
          </a:xfrm>
          <a:prstGeom prst="rect">
            <a:avLst/>
          </a:prstGeom>
          <a:solidFill>
            <a:srgbClr val="EF9C82"/>
          </a:solidFill>
          <a:ln/>
        </p:spPr>
      </p:sp>
      <p:sp>
        <p:nvSpPr>
          <p:cNvPr id="6" name="Text 3"/>
          <p:cNvSpPr/>
          <p:nvPr/>
        </p:nvSpPr>
        <p:spPr>
          <a:xfrm>
            <a:off x="8678347" y="1911072"/>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F9EEE7"/>
                </a:solidFill>
                <a:latin typeface="Quattrocento" pitchFamily="34" charset="0"/>
                <a:ea typeface="Quattrocento" pitchFamily="34" charset="-122"/>
                <a:cs typeface="Quattrocento" pitchFamily="34" charset="-120"/>
              </a:rPr>
              <a:t>Duplicate Removal</a:t>
            </a:r>
            <a:endParaRPr lang="en-US" sz="1100" dirty="0"/>
          </a:p>
        </p:txBody>
      </p:sp>
      <p:sp>
        <p:nvSpPr>
          <p:cNvPr id="7" name="Text 4"/>
          <p:cNvSpPr/>
          <p:nvPr/>
        </p:nvSpPr>
        <p:spPr>
          <a:xfrm>
            <a:off x="8678347" y="2146816"/>
            <a:ext cx="2530673" cy="430768"/>
          </a:xfrm>
          <a:prstGeom prst="rect">
            <a:avLst/>
          </a:prstGeom>
          <a:noFill/>
          <a:ln/>
        </p:spPr>
        <p:txBody>
          <a:bodyPr wrap="square" lIns="0" tIns="0" rIns="0" bIns="0" rtlCol="0" anchor="t"/>
          <a:lstStyle/>
          <a:p>
            <a:pPr algn="l" indent="0" marL="0">
              <a:lnSpc>
                <a:spcPts val="1100"/>
              </a:lnSpc>
              <a:buNone/>
            </a:pPr>
            <a:r>
              <a:rPr lang="en-US" sz="900" dirty="0">
                <a:solidFill>
                  <a:srgbClr val="F9EEE7"/>
                </a:solidFill>
                <a:latin typeface="Quattrocento" pitchFamily="34" charset="0"/>
                <a:ea typeface="Quattrocento" pitchFamily="34" charset="-122"/>
                <a:cs typeface="Quattrocento" pitchFamily="34" charset="-120"/>
              </a:rPr>
              <a:t>Identified and removed duplicate entries based on unique order id to ensure data integrity.</a:t>
            </a:r>
            <a:endParaRPr lang="en-US" sz="900" dirty="0"/>
          </a:p>
        </p:txBody>
      </p:sp>
      <p:sp>
        <p:nvSpPr>
          <p:cNvPr id="8" name="Text 5"/>
          <p:cNvSpPr/>
          <p:nvPr/>
        </p:nvSpPr>
        <p:spPr>
          <a:xfrm>
            <a:off x="8678347" y="2727008"/>
            <a:ext cx="119658" cy="149543"/>
          </a:xfrm>
          <a:prstGeom prst="rect">
            <a:avLst/>
          </a:prstGeom>
          <a:noFill/>
          <a:ln/>
        </p:spPr>
        <p:txBody>
          <a:bodyPr wrap="none" lIns="0" tIns="0" rIns="0" bIns="0" rtlCol="0" anchor="t"/>
          <a:lstStyle/>
          <a:p>
            <a:pPr algn="l" indent="0" marL="0">
              <a:lnSpc>
                <a:spcPts val="1100"/>
              </a:lnSpc>
              <a:buNone/>
            </a:pPr>
            <a:r>
              <a:rPr lang="en-US" sz="900" dirty="0">
                <a:solidFill>
                  <a:srgbClr val="F9EEE7"/>
                </a:solidFill>
                <a:latin typeface="Quattrocento Light" pitchFamily="34" charset="0"/>
                <a:ea typeface="Quattrocento Light" pitchFamily="34" charset="-122"/>
                <a:cs typeface="Quattrocento Light" pitchFamily="34" charset="-120"/>
              </a:rPr>
              <a:t>02</a:t>
            </a:r>
            <a:endParaRPr lang="en-US" sz="900" dirty="0"/>
          </a:p>
        </p:txBody>
      </p:sp>
      <p:sp>
        <p:nvSpPr>
          <p:cNvPr id="9" name="Shape 6"/>
          <p:cNvSpPr/>
          <p:nvPr/>
        </p:nvSpPr>
        <p:spPr>
          <a:xfrm>
            <a:off x="8678347" y="2915126"/>
            <a:ext cx="2530673" cy="15240"/>
          </a:xfrm>
          <a:prstGeom prst="rect">
            <a:avLst/>
          </a:prstGeom>
          <a:solidFill>
            <a:srgbClr val="EF9C82"/>
          </a:solidFill>
          <a:ln/>
        </p:spPr>
      </p:sp>
      <p:sp>
        <p:nvSpPr>
          <p:cNvPr id="10" name="Text 7"/>
          <p:cNvSpPr/>
          <p:nvPr/>
        </p:nvSpPr>
        <p:spPr>
          <a:xfrm>
            <a:off x="8678347" y="3005376"/>
            <a:ext cx="2140863" cy="175974"/>
          </a:xfrm>
          <a:prstGeom prst="rect">
            <a:avLst/>
          </a:prstGeom>
          <a:noFill/>
          <a:ln/>
        </p:spPr>
        <p:txBody>
          <a:bodyPr wrap="none" lIns="0" tIns="0" rIns="0" bIns="0" rtlCol="0" anchor="t"/>
          <a:lstStyle/>
          <a:p>
            <a:pPr algn="l" indent="0" marL="0">
              <a:lnSpc>
                <a:spcPts val="1350"/>
              </a:lnSpc>
              <a:buNone/>
            </a:pPr>
            <a:r>
              <a:rPr lang="en-US" sz="1100" dirty="0">
                <a:solidFill>
                  <a:srgbClr val="F9EEE7"/>
                </a:solidFill>
                <a:latin typeface="Quattrocento" pitchFamily="34" charset="0"/>
                <a:ea typeface="Quattrocento" pitchFamily="34" charset="-122"/>
                <a:cs typeface="Quattrocento" pitchFamily="34" charset="-120"/>
              </a:rPr>
              <a:t>Null Handling &amp; Outlier Bounding</a:t>
            </a:r>
            <a:endParaRPr lang="en-US" sz="1100" dirty="0"/>
          </a:p>
        </p:txBody>
      </p:sp>
      <p:sp>
        <p:nvSpPr>
          <p:cNvPr id="11" name="Text 8"/>
          <p:cNvSpPr/>
          <p:nvPr/>
        </p:nvSpPr>
        <p:spPr>
          <a:xfrm>
            <a:off x="8678347" y="3241119"/>
            <a:ext cx="2530673" cy="430768"/>
          </a:xfrm>
          <a:prstGeom prst="rect">
            <a:avLst/>
          </a:prstGeom>
          <a:noFill/>
          <a:ln/>
        </p:spPr>
        <p:txBody>
          <a:bodyPr wrap="square" lIns="0" tIns="0" rIns="0" bIns="0" rtlCol="0" anchor="t"/>
          <a:lstStyle/>
          <a:p>
            <a:pPr algn="l" indent="0" marL="0">
              <a:lnSpc>
                <a:spcPts val="1100"/>
              </a:lnSpc>
              <a:buNone/>
            </a:pPr>
            <a:r>
              <a:rPr lang="en-US" sz="900" dirty="0">
                <a:solidFill>
                  <a:srgbClr val="F9EEE7"/>
                </a:solidFill>
                <a:latin typeface="Quattrocento" pitchFamily="34" charset="0"/>
                <a:ea typeface="Quattrocento" pitchFamily="34" charset="-122"/>
                <a:cs typeface="Quattrocento" pitchFamily="34" charset="-120"/>
              </a:rPr>
              <a:t>Addressed missing values and bounded extreme outliers to prevent skewed analytical results.</a:t>
            </a:r>
            <a:endParaRPr lang="en-US" sz="900" dirty="0"/>
          </a:p>
        </p:txBody>
      </p:sp>
      <p:sp>
        <p:nvSpPr>
          <p:cNvPr id="12" name="Text 9"/>
          <p:cNvSpPr/>
          <p:nvPr/>
        </p:nvSpPr>
        <p:spPr>
          <a:xfrm>
            <a:off x="8678347" y="3821311"/>
            <a:ext cx="119658" cy="149543"/>
          </a:xfrm>
          <a:prstGeom prst="rect">
            <a:avLst/>
          </a:prstGeom>
          <a:noFill/>
          <a:ln/>
        </p:spPr>
        <p:txBody>
          <a:bodyPr wrap="none" lIns="0" tIns="0" rIns="0" bIns="0" rtlCol="0" anchor="t"/>
          <a:lstStyle/>
          <a:p>
            <a:pPr algn="l" indent="0" marL="0">
              <a:lnSpc>
                <a:spcPts val="1100"/>
              </a:lnSpc>
              <a:buNone/>
            </a:pPr>
            <a:r>
              <a:rPr lang="en-US" sz="900" dirty="0">
                <a:solidFill>
                  <a:srgbClr val="F9EEE7"/>
                </a:solidFill>
                <a:latin typeface="Quattrocento Light" pitchFamily="34" charset="0"/>
                <a:ea typeface="Quattrocento Light" pitchFamily="34" charset="-122"/>
                <a:cs typeface="Quattrocento Light" pitchFamily="34" charset="-120"/>
              </a:rPr>
              <a:t>03</a:t>
            </a:r>
            <a:endParaRPr lang="en-US" sz="900" dirty="0"/>
          </a:p>
        </p:txBody>
      </p:sp>
      <p:sp>
        <p:nvSpPr>
          <p:cNvPr id="13" name="Shape 10"/>
          <p:cNvSpPr/>
          <p:nvPr/>
        </p:nvSpPr>
        <p:spPr>
          <a:xfrm>
            <a:off x="8678347" y="4009430"/>
            <a:ext cx="2530673" cy="15240"/>
          </a:xfrm>
          <a:prstGeom prst="rect">
            <a:avLst/>
          </a:prstGeom>
          <a:solidFill>
            <a:srgbClr val="EF9C82"/>
          </a:solidFill>
          <a:ln/>
        </p:spPr>
      </p:sp>
      <p:sp>
        <p:nvSpPr>
          <p:cNvPr id="14" name="Text 11"/>
          <p:cNvSpPr/>
          <p:nvPr/>
        </p:nvSpPr>
        <p:spPr>
          <a:xfrm>
            <a:off x="8678347" y="4099679"/>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F9EEE7"/>
                </a:solidFill>
                <a:latin typeface="Quattrocento" pitchFamily="34" charset="0"/>
                <a:ea typeface="Quattrocento" pitchFamily="34" charset="-122"/>
                <a:cs typeface="Quattrocento" pitchFamily="34" charset="-120"/>
              </a:rPr>
              <a:t>Feature Engineering</a:t>
            </a:r>
            <a:endParaRPr lang="en-US" sz="1100" dirty="0"/>
          </a:p>
        </p:txBody>
      </p:sp>
      <p:sp>
        <p:nvSpPr>
          <p:cNvPr id="15" name="Text 12"/>
          <p:cNvSpPr/>
          <p:nvPr/>
        </p:nvSpPr>
        <p:spPr>
          <a:xfrm>
            <a:off x="8678347" y="4335423"/>
            <a:ext cx="2530673" cy="287179"/>
          </a:xfrm>
          <a:prstGeom prst="rect">
            <a:avLst/>
          </a:prstGeom>
          <a:noFill/>
          <a:ln/>
        </p:spPr>
        <p:txBody>
          <a:bodyPr wrap="square" lIns="0" tIns="0" rIns="0" bIns="0" rtlCol="0" anchor="t"/>
          <a:lstStyle/>
          <a:p>
            <a:pPr algn="l" indent="0" marL="0">
              <a:lnSpc>
                <a:spcPts val="1100"/>
              </a:lnSpc>
              <a:buNone/>
            </a:pPr>
            <a:r>
              <a:rPr lang="en-US" sz="900" dirty="0">
                <a:solidFill>
                  <a:srgbClr val="F9EEE7"/>
                </a:solidFill>
                <a:latin typeface="Quattrocento" pitchFamily="34" charset="0"/>
                <a:ea typeface="Quattrocento" pitchFamily="34" charset="-122"/>
                <a:cs typeface="Quattrocento" pitchFamily="34" charset="-120"/>
              </a:rPr>
              <a:t>Created new, insightful features like delivery time, product density, and items in order.</a:t>
            </a:r>
            <a:endParaRPr lang="en-US" sz="900" dirty="0"/>
          </a:p>
        </p:txBody>
      </p:sp>
      <p:sp>
        <p:nvSpPr>
          <p:cNvPr id="16" name="Text 13"/>
          <p:cNvSpPr/>
          <p:nvPr/>
        </p:nvSpPr>
        <p:spPr>
          <a:xfrm>
            <a:off x="8678347" y="4772025"/>
            <a:ext cx="119658" cy="149543"/>
          </a:xfrm>
          <a:prstGeom prst="rect">
            <a:avLst/>
          </a:prstGeom>
          <a:noFill/>
          <a:ln/>
        </p:spPr>
        <p:txBody>
          <a:bodyPr wrap="none" lIns="0" tIns="0" rIns="0" bIns="0" rtlCol="0" anchor="t"/>
          <a:lstStyle/>
          <a:p>
            <a:pPr algn="l" indent="0" marL="0">
              <a:lnSpc>
                <a:spcPts val="1100"/>
              </a:lnSpc>
              <a:buNone/>
            </a:pPr>
            <a:r>
              <a:rPr lang="en-US" sz="900" dirty="0">
                <a:solidFill>
                  <a:srgbClr val="F9EEE7"/>
                </a:solidFill>
                <a:latin typeface="Quattrocento Light" pitchFamily="34" charset="0"/>
                <a:ea typeface="Quattrocento Light" pitchFamily="34" charset="-122"/>
                <a:cs typeface="Quattrocento Light" pitchFamily="34" charset="-120"/>
              </a:rPr>
              <a:t>04</a:t>
            </a:r>
            <a:endParaRPr lang="en-US" sz="900" dirty="0"/>
          </a:p>
        </p:txBody>
      </p:sp>
      <p:sp>
        <p:nvSpPr>
          <p:cNvPr id="17" name="Shape 14"/>
          <p:cNvSpPr/>
          <p:nvPr/>
        </p:nvSpPr>
        <p:spPr>
          <a:xfrm>
            <a:off x="8678347" y="4960144"/>
            <a:ext cx="2530673" cy="15240"/>
          </a:xfrm>
          <a:prstGeom prst="rect">
            <a:avLst/>
          </a:prstGeom>
          <a:solidFill>
            <a:srgbClr val="EF9C82"/>
          </a:solidFill>
          <a:ln/>
        </p:spPr>
      </p:sp>
      <p:sp>
        <p:nvSpPr>
          <p:cNvPr id="18" name="Text 15"/>
          <p:cNvSpPr/>
          <p:nvPr/>
        </p:nvSpPr>
        <p:spPr>
          <a:xfrm>
            <a:off x="8678347" y="5050393"/>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F9EEE7"/>
                </a:solidFill>
                <a:latin typeface="Quattrocento" pitchFamily="34" charset="0"/>
                <a:ea typeface="Quattrocento" pitchFamily="34" charset="-122"/>
                <a:cs typeface="Quattrocento" pitchFamily="34" charset="-120"/>
              </a:rPr>
              <a:t>Standardized Labels</a:t>
            </a:r>
            <a:endParaRPr lang="en-US" sz="1100" dirty="0"/>
          </a:p>
        </p:txBody>
      </p:sp>
      <p:sp>
        <p:nvSpPr>
          <p:cNvPr id="19" name="Text 16"/>
          <p:cNvSpPr/>
          <p:nvPr/>
        </p:nvSpPr>
        <p:spPr>
          <a:xfrm>
            <a:off x="8678347" y="5286137"/>
            <a:ext cx="2530673" cy="287179"/>
          </a:xfrm>
          <a:prstGeom prst="rect">
            <a:avLst/>
          </a:prstGeom>
          <a:noFill/>
          <a:ln/>
        </p:spPr>
        <p:txBody>
          <a:bodyPr wrap="square" lIns="0" tIns="0" rIns="0" bIns="0" rtlCol="0" anchor="t"/>
          <a:lstStyle/>
          <a:p>
            <a:pPr algn="l" indent="0" marL="0">
              <a:lnSpc>
                <a:spcPts val="1100"/>
              </a:lnSpc>
              <a:buNone/>
            </a:pPr>
            <a:r>
              <a:rPr lang="en-US" sz="900" dirty="0">
                <a:solidFill>
                  <a:srgbClr val="F9EEE7"/>
                </a:solidFill>
                <a:latin typeface="Quattrocento" pitchFamily="34" charset="0"/>
                <a:ea typeface="Quattrocento" pitchFamily="34" charset="-122"/>
                <a:cs typeface="Quattrocento" pitchFamily="34" charset="-120"/>
              </a:rPr>
              <a:t>Uniformed category and regional labels for consistent and comparable analysis.</a:t>
            </a:r>
            <a:endParaRPr lang="en-US" sz="900" dirty="0"/>
          </a:p>
        </p:txBody>
      </p:sp>
      <p:sp>
        <p:nvSpPr>
          <p:cNvPr id="20" name="Text 17"/>
          <p:cNvSpPr/>
          <p:nvPr/>
        </p:nvSpPr>
        <p:spPr>
          <a:xfrm>
            <a:off x="8678347" y="5722739"/>
            <a:ext cx="119658" cy="149543"/>
          </a:xfrm>
          <a:prstGeom prst="rect">
            <a:avLst/>
          </a:prstGeom>
          <a:noFill/>
          <a:ln/>
        </p:spPr>
        <p:txBody>
          <a:bodyPr wrap="none" lIns="0" tIns="0" rIns="0" bIns="0" rtlCol="0" anchor="t"/>
          <a:lstStyle/>
          <a:p>
            <a:pPr algn="l" indent="0" marL="0">
              <a:lnSpc>
                <a:spcPts val="1100"/>
              </a:lnSpc>
              <a:buNone/>
            </a:pPr>
            <a:r>
              <a:rPr lang="en-US" sz="900" dirty="0">
                <a:solidFill>
                  <a:srgbClr val="F9EEE7"/>
                </a:solidFill>
                <a:latin typeface="Quattrocento Light" pitchFamily="34" charset="0"/>
                <a:ea typeface="Quattrocento Light" pitchFamily="34" charset="-122"/>
                <a:cs typeface="Quattrocento Light" pitchFamily="34" charset="-120"/>
              </a:rPr>
              <a:t>05</a:t>
            </a:r>
            <a:endParaRPr lang="en-US" sz="900" dirty="0"/>
          </a:p>
        </p:txBody>
      </p:sp>
      <p:sp>
        <p:nvSpPr>
          <p:cNvPr id="21" name="Shape 18"/>
          <p:cNvSpPr/>
          <p:nvPr/>
        </p:nvSpPr>
        <p:spPr>
          <a:xfrm>
            <a:off x="8678347" y="5910858"/>
            <a:ext cx="2530673" cy="15240"/>
          </a:xfrm>
          <a:prstGeom prst="rect">
            <a:avLst/>
          </a:prstGeom>
          <a:solidFill>
            <a:srgbClr val="EF9C82"/>
          </a:solidFill>
          <a:ln/>
        </p:spPr>
      </p:sp>
      <p:sp>
        <p:nvSpPr>
          <p:cNvPr id="22" name="Text 19"/>
          <p:cNvSpPr/>
          <p:nvPr/>
        </p:nvSpPr>
        <p:spPr>
          <a:xfrm>
            <a:off x="8678347" y="6001107"/>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F9EEE7"/>
                </a:solidFill>
                <a:latin typeface="Quattrocento" pitchFamily="34" charset="0"/>
                <a:ea typeface="Quattrocento" pitchFamily="34" charset="-122"/>
                <a:cs typeface="Quattrocento" pitchFamily="34" charset="-120"/>
              </a:rPr>
              <a:t>Balanced Rare States</a:t>
            </a:r>
            <a:endParaRPr lang="en-US" sz="1100" dirty="0"/>
          </a:p>
        </p:txBody>
      </p:sp>
      <p:sp>
        <p:nvSpPr>
          <p:cNvPr id="23" name="Text 20"/>
          <p:cNvSpPr/>
          <p:nvPr/>
        </p:nvSpPr>
        <p:spPr>
          <a:xfrm>
            <a:off x="8678347" y="6236851"/>
            <a:ext cx="2530673" cy="430768"/>
          </a:xfrm>
          <a:prstGeom prst="rect">
            <a:avLst/>
          </a:prstGeom>
          <a:noFill/>
          <a:ln/>
        </p:spPr>
        <p:txBody>
          <a:bodyPr wrap="square" lIns="0" tIns="0" rIns="0" bIns="0" rtlCol="0" anchor="t"/>
          <a:lstStyle/>
          <a:p>
            <a:pPr algn="l" indent="0" marL="0">
              <a:lnSpc>
                <a:spcPts val="1100"/>
              </a:lnSpc>
              <a:buNone/>
            </a:pPr>
            <a:r>
              <a:rPr lang="en-US" sz="900" dirty="0">
                <a:solidFill>
                  <a:srgbClr val="F9EEE7"/>
                </a:solidFill>
                <a:latin typeface="Quattrocento" pitchFamily="34" charset="0"/>
                <a:ea typeface="Quattrocento" pitchFamily="34" charset="-122"/>
                <a:cs typeface="Quattrocento" pitchFamily="34" charset="-120"/>
              </a:rPr>
              <a:t>Grouped infrequent states into an "Other" category to ensure balanced regional representation.</a:t>
            </a:r>
            <a:endParaRPr lang="en-US" sz="900" dirty="0"/>
          </a:p>
        </p:txBody>
      </p:sp>
      <p:sp>
        <p:nvSpPr>
          <p:cNvPr id="24" name="Text 21"/>
          <p:cNvSpPr/>
          <p:nvPr/>
        </p:nvSpPr>
        <p:spPr>
          <a:xfrm>
            <a:off x="3428762" y="6891814"/>
            <a:ext cx="7772757" cy="143589"/>
          </a:xfrm>
          <a:prstGeom prst="rect">
            <a:avLst/>
          </a:prstGeom>
          <a:noFill/>
          <a:ln/>
        </p:spPr>
        <p:txBody>
          <a:bodyPr wrap="none" lIns="0" tIns="0" rIns="0" bIns="0" rtlCol="0" anchor="t"/>
          <a:lstStyle/>
          <a:p>
            <a:pPr algn="l" indent="0" marL="0">
              <a:lnSpc>
                <a:spcPts val="1100"/>
              </a:lnSpc>
              <a:buNone/>
            </a:pPr>
            <a:r>
              <a:rPr lang="en-US" sz="900" b="1" dirty="0">
                <a:solidFill>
                  <a:srgbClr val="F9EEE7"/>
                </a:solidFill>
                <a:latin typeface="Quattrocento" pitchFamily="34" charset="0"/>
                <a:ea typeface="Quattrocento" pitchFamily="34" charset="-122"/>
                <a:cs typeface="Quattrocento" pitchFamily="34" charset="-120"/>
              </a:rPr>
              <a:t>Result:</a:t>
            </a:r>
            <a:pPr algn="l" indent="0" marL="0">
              <a:lnSpc>
                <a:spcPts val="1100"/>
              </a:lnSpc>
              <a:buNone/>
            </a:pPr>
            <a:r>
              <a:rPr lang="en-US" sz="900" dirty="0">
                <a:solidFill>
                  <a:srgbClr val="F9EEE7"/>
                </a:solidFill>
                <a:latin typeface="Quattrocento" pitchFamily="34" charset="0"/>
                <a:ea typeface="Quattrocento" pitchFamily="34" charset="-122"/>
                <a:cs typeface="Quattrocento" pitchFamily="34" charset="-120"/>
              </a:rPr>
              <a:t> A fully validated and refined 96,000-row dataset, primed for accurate Exploratory Data Analysis (EDA) and SQL querying.</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050488" y="1652945"/>
            <a:ext cx="8512135" cy="453866"/>
          </a:xfrm>
          <a:prstGeom prst="rect">
            <a:avLst/>
          </a:prstGeom>
          <a:noFill/>
          <a:ln/>
        </p:spPr>
        <p:txBody>
          <a:bodyPr wrap="none" lIns="0" tIns="0" rIns="0" bIns="0" rtlCol="0" anchor="t"/>
          <a:lstStyle/>
          <a:p>
            <a:pPr algn="l" indent="0" marL="0">
              <a:lnSpc>
                <a:spcPts val="3550"/>
              </a:lnSpc>
              <a:buNone/>
            </a:pPr>
            <a:r>
              <a:rPr lang="en-US" sz="2850" dirty="0">
                <a:solidFill>
                  <a:srgbClr val="FFD9BE"/>
                </a:solidFill>
                <a:latin typeface="Quattrocento" pitchFamily="34" charset="0"/>
                <a:ea typeface="Quattrocento" pitchFamily="34" charset="-122"/>
                <a:cs typeface="Quattrocento" pitchFamily="34" charset="-120"/>
              </a:rPr>
              <a:t>EDA: Before vs. After Cleaning - A Comparative View</a:t>
            </a:r>
            <a:endParaRPr lang="en-US" sz="2850" dirty="0"/>
          </a:p>
        </p:txBody>
      </p:sp>
      <p:sp>
        <p:nvSpPr>
          <p:cNvPr id="3" name="Text 1"/>
          <p:cNvSpPr/>
          <p:nvPr/>
        </p:nvSpPr>
        <p:spPr>
          <a:xfrm>
            <a:off x="1050488" y="2417802"/>
            <a:ext cx="12529304"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The transformation from chaotic, raw data to a clean, structured dataset is evident in these comparative insights.</a:t>
            </a:r>
            <a:endParaRPr lang="en-US" sz="1500" dirty="0"/>
          </a:p>
        </p:txBody>
      </p:sp>
      <p:sp>
        <p:nvSpPr>
          <p:cNvPr id="4" name="Shape 2"/>
          <p:cNvSpPr/>
          <p:nvPr/>
        </p:nvSpPr>
        <p:spPr>
          <a:xfrm>
            <a:off x="1050488" y="2871311"/>
            <a:ext cx="12529304" cy="2902029"/>
          </a:xfrm>
          <a:prstGeom prst="roundRect">
            <a:avLst>
              <a:gd name="adj" fmla="val 997"/>
            </a:avLst>
          </a:prstGeom>
          <a:noFill/>
          <a:ln w="7620">
            <a:solidFill>
              <a:srgbClr val="FFFFFF">
                <a:alpha val="24000"/>
              </a:srgbClr>
            </a:solidFill>
            <a:prstDash val="solid"/>
          </a:ln>
        </p:spPr>
      </p:sp>
      <p:sp>
        <p:nvSpPr>
          <p:cNvPr id="5" name="Shape 3"/>
          <p:cNvSpPr/>
          <p:nvPr/>
        </p:nvSpPr>
        <p:spPr>
          <a:xfrm>
            <a:off x="1058108" y="2878931"/>
            <a:ext cx="12514064" cy="485299"/>
          </a:xfrm>
          <a:prstGeom prst="rect">
            <a:avLst/>
          </a:prstGeom>
          <a:solidFill>
            <a:srgbClr val="FFFFFF">
              <a:alpha val="4000"/>
            </a:srgbClr>
          </a:solidFill>
          <a:ln/>
        </p:spPr>
      </p:sp>
      <p:sp>
        <p:nvSpPr>
          <p:cNvPr id="6" name="Text 4"/>
          <p:cNvSpPr/>
          <p:nvPr/>
        </p:nvSpPr>
        <p:spPr>
          <a:xfrm>
            <a:off x="1250990" y="2979777"/>
            <a:ext cx="2113240" cy="283607"/>
          </a:xfrm>
          <a:prstGeom prst="rect">
            <a:avLst/>
          </a:prstGeom>
          <a:noFill/>
          <a:ln/>
        </p:spPr>
        <p:txBody>
          <a:bodyPr wrap="none" lIns="0" tIns="0" rIns="0" bIns="0" rtlCol="0" anchor="t"/>
          <a:lstStyle/>
          <a:p>
            <a:pPr algn="l" indent="0" marL="0">
              <a:lnSpc>
                <a:spcPts val="2200"/>
              </a:lnSpc>
              <a:buNone/>
            </a:pPr>
            <a:r>
              <a:rPr lang="en-US" sz="1750" dirty="0">
                <a:solidFill>
                  <a:srgbClr val="FFD9BE"/>
                </a:solidFill>
                <a:latin typeface="Quattrocento" pitchFamily="34" charset="0"/>
                <a:ea typeface="Quattrocento" pitchFamily="34" charset="-122"/>
                <a:cs typeface="Quattrocento" pitchFamily="34" charset="-120"/>
              </a:rPr>
              <a:t>Aspect</a:t>
            </a:r>
            <a:endParaRPr lang="en-US" sz="1750" dirty="0"/>
          </a:p>
        </p:txBody>
      </p:sp>
      <p:sp>
        <p:nvSpPr>
          <p:cNvPr id="7" name="Text 5"/>
          <p:cNvSpPr/>
          <p:nvPr/>
        </p:nvSpPr>
        <p:spPr>
          <a:xfrm>
            <a:off x="3757613" y="2979777"/>
            <a:ext cx="2269808" cy="283607"/>
          </a:xfrm>
          <a:prstGeom prst="rect">
            <a:avLst/>
          </a:prstGeom>
          <a:noFill/>
          <a:ln/>
        </p:spPr>
        <p:txBody>
          <a:bodyPr wrap="none" lIns="0" tIns="0" rIns="0" bIns="0" rtlCol="0" anchor="t"/>
          <a:lstStyle/>
          <a:p>
            <a:pPr algn="l" indent="0" marL="0">
              <a:lnSpc>
                <a:spcPts val="2200"/>
              </a:lnSpc>
              <a:buNone/>
            </a:pPr>
            <a:r>
              <a:rPr lang="en-US" sz="1750" dirty="0">
                <a:solidFill>
                  <a:srgbClr val="FFD9BE"/>
                </a:solidFill>
                <a:latin typeface="Quattrocento" pitchFamily="34" charset="0"/>
                <a:ea typeface="Quattrocento" pitchFamily="34" charset="-122"/>
                <a:cs typeface="Quattrocento" pitchFamily="34" charset="-120"/>
              </a:rPr>
              <a:t>Before (Unclean)</a:t>
            </a:r>
            <a:endParaRPr lang="en-US" sz="1750" dirty="0"/>
          </a:p>
        </p:txBody>
      </p:sp>
      <p:sp>
        <p:nvSpPr>
          <p:cNvPr id="8" name="Text 6"/>
          <p:cNvSpPr/>
          <p:nvPr/>
        </p:nvSpPr>
        <p:spPr>
          <a:xfrm>
            <a:off x="8763238" y="2979777"/>
            <a:ext cx="2269808" cy="283607"/>
          </a:xfrm>
          <a:prstGeom prst="rect">
            <a:avLst/>
          </a:prstGeom>
          <a:noFill/>
          <a:ln/>
        </p:spPr>
        <p:txBody>
          <a:bodyPr wrap="none" lIns="0" tIns="0" rIns="0" bIns="0" rtlCol="0" anchor="t"/>
          <a:lstStyle/>
          <a:p>
            <a:pPr algn="l" indent="0" marL="0">
              <a:lnSpc>
                <a:spcPts val="2200"/>
              </a:lnSpc>
              <a:buNone/>
            </a:pPr>
            <a:r>
              <a:rPr lang="en-US" sz="1750" dirty="0">
                <a:solidFill>
                  <a:srgbClr val="FFD9BE"/>
                </a:solidFill>
                <a:latin typeface="Quattrocento" pitchFamily="34" charset="0"/>
                <a:ea typeface="Quattrocento" pitchFamily="34" charset="-122"/>
                <a:cs typeface="Quattrocento" pitchFamily="34" charset="-120"/>
              </a:rPr>
              <a:t>After (Clean)</a:t>
            </a:r>
            <a:endParaRPr lang="en-US" sz="1750" dirty="0"/>
          </a:p>
        </p:txBody>
      </p:sp>
      <p:sp>
        <p:nvSpPr>
          <p:cNvPr id="9" name="Shape 7"/>
          <p:cNvSpPr/>
          <p:nvPr/>
        </p:nvSpPr>
        <p:spPr>
          <a:xfrm>
            <a:off x="1058108" y="3364230"/>
            <a:ext cx="12514064" cy="480298"/>
          </a:xfrm>
          <a:prstGeom prst="rect">
            <a:avLst/>
          </a:prstGeom>
          <a:solidFill>
            <a:srgbClr val="000000">
              <a:alpha val="4000"/>
            </a:srgbClr>
          </a:solidFill>
          <a:ln/>
        </p:spPr>
      </p:sp>
      <p:sp>
        <p:nvSpPr>
          <p:cNvPr id="10" name="Text 8"/>
          <p:cNvSpPr/>
          <p:nvPr/>
        </p:nvSpPr>
        <p:spPr>
          <a:xfrm>
            <a:off x="1250990" y="3465076"/>
            <a:ext cx="2113240"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Price vs Delivery Charge</a:t>
            </a:r>
            <a:endParaRPr lang="en-US" sz="1500" dirty="0"/>
          </a:p>
        </p:txBody>
      </p:sp>
      <p:sp>
        <p:nvSpPr>
          <p:cNvPr id="11" name="Text 9"/>
          <p:cNvSpPr/>
          <p:nvPr/>
        </p:nvSpPr>
        <p:spPr>
          <a:xfrm>
            <a:off x="3757613" y="3465076"/>
            <a:ext cx="4612243"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Random scatter, no clear relationship.</a:t>
            </a:r>
            <a:endParaRPr lang="en-US" sz="1500" dirty="0"/>
          </a:p>
        </p:txBody>
      </p:sp>
      <p:sp>
        <p:nvSpPr>
          <p:cNvPr id="12" name="Text 10"/>
          <p:cNvSpPr/>
          <p:nvPr/>
        </p:nvSpPr>
        <p:spPr>
          <a:xfrm>
            <a:off x="8763238" y="3465076"/>
            <a:ext cx="4616053"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Positive trend observed (R ≈ 0.32).</a:t>
            </a:r>
            <a:endParaRPr lang="en-US" sz="1500" dirty="0"/>
          </a:p>
        </p:txBody>
      </p:sp>
      <p:sp>
        <p:nvSpPr>
          <p:cNvPr id="13" name="Shape 11"/>
          <p:cNvSpPr/>
          <p:nvPr/>
        </p:nvSpPr>
        <p:spPr>
          <a:xfrm>
            <a:off x="1058108" y="3844528"/>
            <a:ext cx="12514064" cy="480298"/>
          </a:xfrm>
          <a:prstGeom prst="rect">
            <a:avLst/>
          </a:prstGeom>
          <a:solidFill>
            <a:srgbClr val="FFFFFF">
              <a:alpha val="4000"/>
            </a:srgbClr>
          </a:solidFill>
          <a:ln/>
        </p:spPr>
      </p:sp>
      <p:sp>
        <p:nvSpPr>
          <p:cNvPr id="14" name="Text 12"/>
          <p:cNvSpPr/>
          <p:nvPr/>
        </p:nvSpPr>
        <p:spPr>
          <a:xfrm>
            <a:off x="1250990" y="3945374"/>
            <a:ext cx="2113240"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Ratings Distribution</a:t>
            </a:r>
            <a:endParaRPr lang="en-US" sz="1500" dirty="0"/>
          </a:p>
        </p:txBody>
      </p:sp>
      <p:sp>
        <p:nvSpPr>
          <p:cNvPr id="15" name="Text 13"/>
          <p:cNvSpPr/>
          <p:nvPr/>
        </p:nvSpPr>
        <p:spPr>
          <a:xfrm>
            <a:off x="3757613" y="3945374"/>
            <a:ext cx="4612243"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Skewed with only 1 and 5-star ratings prominent.</a:t>
            </a:r>
            <a:endParaRPr lang="en-US" sz="1500" dirty="0"/>
          </a:p>
        </p:txBody>
      </p:sp>
      <p:sp>
        <p:nvSpPr>
          <p:cNvPr id="16" name="Text 14"/>
          <p:cNvSpPr/>
          <p:nvPr/>
        </p:nvSpPr>
        <p:spPr>
          <a:xfrm>
            <a:off x="8763238" y="3945374"/>
            <a:ext cx="4616053"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Balanced distribution, primarily in the 3–5 range.</a:t>
            </a:r>
            <a:endParaRPr lang="en-US" sz="1500" dirty="0"/>
          </a:p>
        </p:txBody>
      </p:sp>
      <p:sp>
        <p:nvSpPr>
          <p:cNvPr id="17" name="Shape 15"/>
          <p:cNvSpPr/>
          <p:nvPr/>
        </p:nvSpPr>
        <p:spPr>
          <a:xfrm>
            <a:off x="1058108" y="4324826"/>
            <a:ext cx="12514064" cy="480298"/>
          </a:xfrm>
          <a:prstGeom prst="rect">
            <a:avLst/>
          </a:prstGeom>
          <a:solidFill>
            <a:srgbClr val="000000">
              <a:alpha val="4000"/>
            </a:srgbClr>
          </a:solidFill>
          <a:ln/>
        </p:spPr>
      </p:sp>
      <p:sp>
        <p:nvSpPr>
          <p:cNvPr id="18" name="Text 16"/>
          <p:cNvSpPr/>
          <p:nvPr/>
        </p:nvSpPr>
        <p:spPr>
          <a:xfrm>
            <a:off x="1250990" y="4425672"/>
            <a:ext cx="2113240"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Delivery Time Data</a:t>
            </a:r>
            <a:endParaRPr lang="en-US" sz="1500" dirty="0"/>
          </a:p>
        </p:txBody>
      </p:sp>
      <p:sp>
        <p:nvSpPr>
          <p:cNvPr id="19" name="Text 17"/>
          <p:cNvSpPr/>
          <p:nvPr/>
        </p:nvSpPr>
        <p:spPr>
          <a:xfrm>
            <a:off x="3757613" y="4425672"/>
            <a:ext cx="4612243"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Over 2,030 missing values, impacting analysis.</a:t>
            </a:r>
            <a:endParaRPr lang="en-US" sz="1500" dirty="0"/>
          </a:p>
        </p:txBody>
      </p:sp>
      <p:sp>
        <p:nvSpPr>
          <p:cNvPr id="20" name="Text 18"/>
          <p:cNvSpPr/>
          <p:nvPr/>
        </p:nvSpPr>
        <p:spPr>
          <a:xfrm>
            <a:off x="8763238" y="4425672"/>
            <a:ext cx="4616053"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100% defined values, with an average of ≈ 11 days.</a:t>
            </a:r>
            <a:endParaRPr lang="en-US" sz="1500" dirty="0"/>
          </a:p>
        </p:txBody>
      </p:sp>
      <p:sp>
        <p:nvSpPr>
          <p:cNvPr id="21" name="Shape 19"/>
          <p:cNvSpPr/>
          <p:nvPr/>
        </p:nvSpPr>
        <p:spPr>
          <a:xfrm>
            <a:off x="1058108" y="4805124"/>
            <a:ext cx="12514064" cy="480298"/>
          </a:xfrm>
          <a:prstGeom prst="rect">
            <a:avLst/>
          </a:prstGeom>
          <a:solidFill>
            <a:srgbClr val="FFFFFF">
              <a:alpha val="4000"/>
            </a:srgbClr>
          </a:solidFill>
          <a:ln/>
        </p:spPr>
      </p:sp>
      <p:sp>
        <p:nvSpPr>
          <p:cNvPr id="22" name="Text 20"/>
          <p:cNvSpPr/>
          <p:nvPr/>
        </p:nvSpPr>
        <p:spPr>
          <a:xfrm>
            <a:off x="1250990" y="4905970"/>
            <a:ext cx="2113240"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Revenue Accuracy</a:t>
            </a:r>
            <a:endParaRPr lang="en-US" sz="1500" dirty="0"/>
          </a:p>
        </p:txBody>
      </p:sp>
      <p:sp>
        <p:nvSpPr>
          <p:cNvPr id="23" name="Text 21"/>
          <p:cNvSpPr/>
          <p:nvPr/>
        </p:nvSpPr>
        <p:spPr>
          <a:xfrm>
            <a:off x="3757613" y="4905970"/>
            <a:ext cx="4612243"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Inflated sales due to duplicate orders.</a:t>
            </a:r>
            <a:endParaRPr lang="en-US" sz="1500" dirty="0"/>
          </a:p>
        </p:txBody>
      </p:sp>
      <p:sp>
        <p:nvSpPr>
          <p:cNvPr id="24" name="Text 22"/>
          <p:cNvSpPr/>
          <p:nvPr/>
        </p:nvSpPr>
        <p:spPr>
          <a:xfrm>
            <a:off x="8763238" y="4905970"/>
            <a:ext cx="4616053"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True order-level totals achieved after deduplication.</a:t>
            </a:r>
            <a:endParaRPr lang="en-US" sz="1500" dirty="0"/>
          </a:p>
        </p:txBody>
      </p:sp>
      <p:sp>
        <p:nvSpPr>
          <p:cNvPr id="25" name="Shape 23"/>
          <p:cNvSpPr/>
          <p:nvPr/>
        </p:nvSpPr>
        <p:spPr>
          <a:xfrm>
            <a:off x="1058108" y="5285423"/>
            <a:ext cx="12514064" cy="480298"/>
          </a:xfrm>
          <a:prstGeom prst="rect">
            <a:avLst/>
          </a:prstGeom>
          <a:solidFill>
            <a:srgbClr val="000000">
              <a:alpha val="4000"/>
            </a:srgbClr>
          </a:solidFill>
          <a:ln/>
        </p:spPr>
      </p:sp>
      <p:sp>
        <p:nvSpPr>
          <p:cNvPr id="26" name="Text 24"/>
          <p:cNvSpPr/>
          <p:nvPr/>
        </p:nvSpPr>
        <p:spPr>
          <a:xfrm>
            <a:off x="1250990" y="5386268"/>
            <a:ext cx="2113240"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Regional Balance</a:t>
            </a:r>
            <a:endParaRPr lang="en-US" sz="1500" dirty="0"/>
          </a:p>
        </p:txBody>
      </p:sp>
      <p:sp>
        <p:nvSpPr>
          <p:cNvPr id="27" name="Text 25"/>
          <p:cNvSpPr/>
          <p:nvPr/>
        </p:nvSpPr>
        <p:spPr>
          <a:xfrm>
            <a:off x="3757613" y="5386268"/>
            <a:ext cx="4612243"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São Paulo (SP) dominated, representing 60% of data.</a:t>
            </a:r>
            <a:endParaRPr lang="en-US" sz="1500" dirty="0"/>
          </a:p>
        </p:txBody>
      </p:sp>
      <p:sp>
        <p:nvSpPr>
          <p:cNvPr id="28" name="Text 26"/>
          <p:cNvSpPr/>
          <p:nvPr/>
        </p:nvSpPr>
        <p:spPr>
          <a:xfrm>
            <a:off x="8763238" y="5386268"/>
            <a:ext cx="4616053"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More even representation across all states.</a:t>
            </a:r>
            <a:endParaRPr lang="en-US" sz="1500" dirty="0"/>
          </a:p>
        </p:txBody>
      </p:sp>
      <p:sp>
        <p:nvSpPr>
          <p:cNvPr id="29" name="Text 27"/>
          <p:cNvSpPr/>
          <p:nvPr/>
        </p:nvSpPr>
        <p:spPr>
          <a:xfrm>
            <a:off x="1339810" y="6123146"/>
            <a:ext cx="12239982" cy="278606"/>
          </a:xfrm>
          <a:prstGeom prst="rect">
            <a:avLst/>
          </a:prstGeom>
          <a:noFill/>
          <a:ln/>
        </p:spPr>
        <p:txBody>
          <a:bodyPr wrap="none" lIns="0" tIns="0" rIns="0" bIns="0" rtlCol="0" anchor="t"/>
          <a:lstStyle/>
          <a:p>
            <a:pPr algn="l" indent="0" marL="0">
              <a:lnSpc>
                <a:spcPts val="2150"/>
              </a:lnSpc>
              <a:buNone/>
            </a:pPr>
            <a:r>
              <a:rPr lang="en-US" sz="1500" dirty="0">
                <a:solidFill>
                  <a:srgbClr val="F9EEE7"/>
                </a:solidFill>
                <a:latin typeface="Quattrocento" pitchFamily="34" charset="0"/>
                <a:ea typeface="Quattrocento" pitchFamily="34" charset="-122"/>
                <a:cs typeface="Quattrocento" pitchFamily="34" charset="-120"/>
              </a:rPr>
              <a:t>"Noise Reduced by 90%, Accuracy Increased by 25%."</a:t>
            </a:r>
            <a:endParaRPr lang="en-US" sz="1500" dirty="0"/>
          </a:p>
        </p:txBody>
      </p:sp>
      <p:sp>
        <p:nvSpPr>
          <p:cNvPr id="30" name="Shape 28"/>
          <p:cNvSpPr/>
          <p:nvPr/>
        </p:nvSpPr>
        <p:spPr>
          <a:xfrm>
            <a:off x="1050488" y="5948243"/>
            <a:ext cx="22860" cy="628412"/>
          </a:xfrm>
          <a:prstGeom prst="rect">
            <a:avLst/>
          </a:prstGeom>
          <a:solidFill>
            <a:srgbClr val="EF9C82"/>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801529"/>
            <a:ext cx="6303407" cy="563285"/>
          </a:xfrm>
          <a:prstGeom prst="rect">
            <a:avLst/>
          </a:prstGeom>
          <a:noFill/>
          <a:ln/>
        </p:spPr>
        <p:txBody>
          <a:bodyPr wrap="none" lIns="0" tIns="0" rIns="0" bIns="0" rtlCol="0" anchor="t"/>
          <a:lstStyle/>
          <a:p>
            <a:pPr algn="l" indent="0" marL="0">
              <a:lnSpc>
                <a:spcPts val="4400"/>
              </a:lnSpc>
              <a:buNone/>
            </a:pPr>
            <a:r>
              <a:rPr lang="en-US" sz="3500" dirty="0">
                <a:solidFill>
                  <a:srgbClr val="FFD9BE"/>
                </a:solidFill>
                <a:latin typeface="Quattrocento" pitchFamily="34" charset="0"/>
                <a:ea typeface="Quattrocento" pitchFamily="34" charset="-122"/>
                <a:cs typeface="Quattrocento" pitchFamily="34" charset="-120"/>
              </a:rPr>
              <a:t>Key Insights from Cleaned EDA</a:t>
            </a:r>
            <a:endParaRPr lang="en-US" sz="3500" dirty="0"/>
          </a:p>
        </p:txBody>
      </p:sp>
      <p:pic>
        <p:nvPicPr>
          <p:cNvPr id="3" name="Image 0" descr="preencoded.png">    </p:cNvPr>
          <p:cNvPicPr>
            <a:picLocks noChangeAspect="1"/>
          </p:cNvPicPr>
          <p:nvPr/>
        </p:nvPicPr>
        <p:blipFill>
          <a:blip r:embed="rId1"/>
          <a:stretch>
            <a:fillRect/>
          </a:stretch>
        </p:blipFill>
        <p:spPr>
          <a:xfrm>
            <a:off x="837724" y="1843564"/>
            <a:ext cx="1458992" cy="1458992"/>
          </a:xfrm>
          <a:prstGeom prst="rect">
            <a:avLst/>
          </a:prstGeom>
        </p:spPr>
      </p:pic>
      <p:sp>
        <p:nvSpPr>
          <p:cNvPr id="4" name="Text 1"/>
          <p:cNvSpPr/>
          <p:nvPr/>
        </p:nvSpPr>
        <p:spPr>
          <a:xfrm>
            <a:off x="2595920" y="1843564"/>
            <a:ext cx="2360652" cy="844629"/>
          </a:xfrm>
          <a:prstGeom prst="rect">
            <a:avLst/>
          </a:prstGeom>
          <a:noFill/>
          <a:ln/>
        </p:spPr>
        <p:txBody>
          <a:bodyPr wrap="square" lIns="0" tIns="0" rIns="0" bIns="0" rtlCol="0" anchor="t"/>
          <a:lstStyle/>
          <a:p>
            <a:pPr algn="l" indent="0" marL="0">
              <a:lnSpc>
                <a:spcPts val="3300"/>
              </a:lnSpc>
              <a:buNone/>
            </a:pPr>
            <a:r>
              <a:rPr lang="en-US" sz="2650" dirty="0">
                <a:solidFill>
                  <a:srgbClr val="F9EEE7"/>
                </a:solidFill>
                <a:latin typeface="Quattrocento" pitchFamily="34" charset="0"/>
                <a:ea typeface="Quattrocento" pitchFamily="34" charset="-122"/>
                <a:cs typeface="Quattrocento" pitchFamily="34" charset="-120"/>
              </a:rPr>
              <a:t>Customer Insights</a:t>
            </a:r>
            <a:endParaRPr lang="en-US" sz="2650" dirty="0"/>
          </a:p>
        </p:txBody>
      </p:sp>
      <p:sp>
        <p:nvSpPr>
          <p:cNvPr id="5" name="Text 2"/>
          <p:cNvSpPr/>
          <p:nvPr/>
        </p:nvSpPr>
        <p:spPr>
          <a:xfrm>
            <a:off x="2595920" y="2831783"/>
            <a:ext cx="2360652" cy="3830241"/>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Delivery delays exceeding 30 days resulted in a significant drop of 1.5 points in customer ratings. Orders delivered within 10 days maintained an average rating of 4.2 stars.</a:t>
            </a:r>
            <a:endParaRPr lang="en-US" sz="1850" dirty="0"/>
          </a:p>
        </p:txBody>
      </p:sp>
      <p:pic>
        <p:nvPicPr>
          <p:cNvPr id="6" name="Image 1" descr="preencoded.png">    </p:cNvPr>
          <p:cNvPicPr>
            <a:picLocks noChangeAspect="1"/>
          </p:cNvPicPr>
          <p:nvPr/>
        </p:nvPicPr>
        <p:blipFill>
          <a:blip r:embed="rId2"/>
          <a:stretch>
            <a:fillRect/>
          </a:stretch>
        </p:blipFill>
        <p:spPr>
          <a:xfrm>
            <a:off x="5255776" y="1843564"/>
            <a:ext cx="1458992" cy="1458992"/>
          </a:xfrm>
          <a:prstGeom prst="rect">
            <a:avLst/>
          </a:prstGeom>
        </p:spPr>
      </p:pic>
      <p:sp>
        <p:nvSpPr>
          <p:cNvPr id="7" name="Text 3"/>
          <p:cNvSpPr/>
          <p:nvPr/>
        </p:nvSpPr>
        <p:spPr>
          <a:xfrm>
            <a:off x="7013972" y="1843564"/>
            <a:ext cx="2360652" cy="844629"/>
          </a:xfrm>
          <a:prstGeom prst="rect">
            <a:avLst/>
          </a:prstGeom>
          <a:noFill/>
          <a:ln/>
        </p:spPr>
        <p:txBody>
          <a:bodyPr wrap="square" lIns="0" tIns="0" rIns="0" bIns="0" rtlCol="0" anchor="t"/>
          <a:lstStyle/>
          <a:p>
            <a:pPr algn="l" indent="0" marL="0">
              <a:lnSpc>
                <a:spcPts val="3300"/>
              </a:lnSpc>
              <a:buNone/>
            </a:pPr>
            <a:r>
              <a:rPr lang="en-US" sz="2650" dirty="0">
                <a:solidFill>
                  <a:srgbClr val="F9EEE7"/>
                </a:solidFill>
                <a:latin typeface="Quattrocento" pitchFamily="34" charset="0"/>
                <a:ea typeface="Quattrocento" pitchFamily="34" charset="-122"/>
                <a:cs typeface="Quattrocento" pitchFamily="34" charset="-120"/>
              </a:rPr>
              <a:t>Financial Insights</a:t>
            </a:r>
            <a:endParaRPr lang="en-US" sz="2650" dirty="0"/>
          </a:p>
        </p:txBody>
      </p:sp>
      <p:sp>
        <p:nvSpPr>
          <p:cNvPr id="8" name="Text 4"/>
          <p:cNvSpPr/>
          <p:nvPr/>
        </p:nvSpPr>
        <p:spPr>
          <a:xfrm>
            <a:off x="7013972" y="2831783"/>
            <a:ext cx="2360652" cy="4596289"/>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Orders valued over ₹2000 predominantly utilized installment payment options (2-4 installments). Cleaned data revealed true revenue figures were 10% lower due to the removal of duplicates.</a:t>
            </a:r>
            <a:endParaRPr lang="en-US" sz="1850" dirty="0"/>
          </a:p>
        </p:txBody>
      </p:sp>
      <p:pic>
        <p:nvPicPr>
          <p:cNvPr id="9" name="Image 2" descr="preencoded.png">    </p:cNvPr>
          <p:cNvPicPr>
            <a:picLocks noChangeAspect="1"/>
          </p:cNvPicPr>
          <p:nvPr/>
        </p:nvPicPr>
        <p:blipFill>
          <a:blip r:embed="rId3"/>
          <a:stretch>
            <a:fillRect/>
          </a:stretch>
        </p:blipFill>
        <p:spPr>
          <a:xfrm>
            <a:off x="9673828" y="1843564"/>
            <a:ext cx="1458992" cy="1458992"/>
          </a:xfrm>
          <a:prstGeom prst="rect">
            <a:avLst/>
          </a:prstGeom>
        </p:spPr>
      </p:pic>
      <p:sp>
        <p:nvSpPr>
          <p:cNvPr id="10" name="Text 5"/>
          <p:cNvSpPr/>
          <p:nvPr/>
        </p:nvSpPr>
        <p:spPr>
          <a:xfrm>
            <a:off x="11432024" y="1843564"/>
            <a:ext cx="2360652" cy="844629"/>
          </a:xfrm>
          <a:prstGeom prst="rect">
            <a:avLst/>
          </a:prstGeom>
          <a:noFill/>
          <a:ln/>
        </p:spPr>
        <p:txBody>
          <a:bodyPr wrap="square" lIns="0" tIns="0" rIns="0" bIns="0" rtlCol="0" anchor="t"/>
          <a:lstStyle/>
          <a:p>
            <a:pPr algn="l" indent="0" marL="0">
              <a:lnSpc>
                <a:spcPts val="3300"/>
              </a:lnSpc>
              <a:buNone/>
            </a:pPr>
            <a:r>
              <a:rPr lang="en-US" sz="2650" dirty="0">
                <a:solidFill>
                  <a:srgbClr val="F9EEE7"/>
                </a:solidFill>
                <a:latin typeface="Quattrocento" pitchFamily="34" charset="0"/>
                <a:ea typeface="Quattrocento" pitchFamily="34" charset="-122"/>
                <a:cs typeface="Quattrocento" pitchFamily="34" charset="-120"/>
              </a:rPr>
              <a:t>Regional Insights</a:t>
            </a:r>
            <a:endParaRPr lang="en-US" sz="2650" dirty="0"/>
          </a:p>
        </p:txBody>
      </p:sp>
      <p:sp>
        <p:nvSpPr>
          <p:cNvPr id="11" name="Text 6"/>
          <p:cNvSpPr/>
          <p:nvPr/>
        </p:nvSpPr>
        <p:spPr>
          <a:xfrm>
            <a:off x="11432024" y="2831783"/>
            <a:ext cx="2360652" cy="4213265"/>
          </a:xfrm>
          <a:prstGeom prst="rect">
            <a:avLst/>
          </a:prstGeom>
          <a:noFill/>
          <a:ln/>
        </p:spPr>
        <p:txBody>
          <a:bodyPr wrap="square" lIns="0" tIns="0" rIns="0" bIns="0" rtlCol="0" anchor="t"/>
          <a:lstStyle/>
          <a:p>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Southern states (Paraná, Rio Grande do Sul, Santa Catarina) experienced delivery times slower by 3-4 days. São Paulo (SP) and Minas Gerais (MG) emerged as the most efficient delivery hubs.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280160" y="1397556"/>
            <a:ext cx="4433173" cy="437198"/>
          </a:xfrm>
          <a:prstGeom prst="rect">
            <a:avLst/>
          </a:prstGeom>
          <a:noFill/>
          <a:ln/>
        </p:spPr>
        <p:txBody>
          <a:bodyPr wrap="none" lIns="0" tIns="0" rIns="0" bIns="0" rtlCol="0" anchor="t"/>
          <a:lstStyle/>
          <a:p>
            <a:pPr algn="l" indent="0" marL="0">
              <a:lnSpc>
                <a:spcPts val="3400"/>
              </a:lnSpc>
              <a:buNone/>
            </a:pPr>
            <a:r>
              <a:rPr lang="en-US" sz="2750" dirty="0">
                <a:solidFill>
                  <a:srgbClr val="FFD9BE"/>
                </a:solidFill>
                <a:latin typeface="Quattrocento" pitchFamily="34" charset="0"/>
                <a:ea typeface="Quattrocento" pitchFamily="34" charset="-122"/>
                <a:cs typeface="Quattrocento" pitchFamily="34" charset="-120"/>
              </a:rPr>
              <a:t>SQL Insights and Validations</a:t>
            </a:r>
            <a:endParaRPr lang="en-US" sz="2750" dirty="0"/>
          </a:p>
        </p:txBody>
      </p:sp>
      <p:sp>
        <p:nvSpPr>
          <p:cNvPr id="3" name="Text 1"/>
          <p:cNvSpPr/>
          <p:nvPr/>
        </p:nvSpPr>
        <p:spPr>
          <a:xfrm>
            <a:off x="1280160" y="2123361"/>
            <a:ext cx="12069961" cy="264081"/>
          </a:xfrm>
          <a:prstGeom prst="rect">
            <a:avLst/>
          </a:prstGeom>
          <a:noFill/>
          <a:ln/>
        </p:spPr>
        <p:txBody>
          <a:bodyPr wrap="non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SQL queries were instrumental in validating the trends observed during EDA, providing numerical confirmation for our visual insights.</a:t>
            </a:r>
            <a:endParaRPr lang="en-US" sz="1450" dirty="0"/>
          </a:p>
        </p:txBody>
      </p:sp>
      <p:sp>
        <p:nvSpPr>
          <p:cNvPr id="4" name="Shape 2"/>
          <p:cNvSpPr/>
          <p:nvPr/>
        </p:nvSpPr>
        <p:spPr>
          <a:xfrm>
            <a:off x="1280160" y="2549723"/>
            <a:ext cx="12069961" cy="3531394"/>
          </a:xfrm>
          <a:prstGeom prst="roundRect">
            <a:avLst>
              <a:gd name="adj" fmla="val 789"/>
            </a:avLst>
          </a:prstGeom>
          <a:noFill/>
          <a:ln w="7620">
            <a:solidFill>
              <a:srgbClr val="FFFFFF">
                <a:alpha val="24000"/>
              </a:srgbClr>
            </a:solidFill>
            <a:prstDash val="solid"/>
          </a:ln>
        </p:spPr>
      </p:sp>
      <p:sp>
        <p:nvSpPr>
          <p:cNvPr id="5" name="Shape 3"/>
          <p:cNvSpPr/>
          <p:nvPr/>
        </p:nvSpPr>
        <p:spPr>
          <a:xfrm>
            <a:off x="1287780" y="2557343"/>
            <a:ext cx="12054721" cy="461724"/>
          </a:xfrm>
          <a:prstGeom prst="rect">
            <a:avLst/>
          </a:prstGeom>
          <a:solidFill>
            <a:srgbClr val="FFFFFF">
              <a:alpha val="4000"/>
            </a:srgbClr>
          </a:solidFill>
          <a:ln/>
        </p:spPr>
      </p:sp>
      <p:sp>
        <p:nvSpPr>
          <p:cNvPr id="6" name="Text 4"/>
          <p:cNvSpPr/>
          <p:nvPr/>
        </p:nvSpPr>
        <p:spPr>
          <a:xfrm>
            <a:off x="1473756" y="2651522"/>
            <a:ext cx="2186583" cy="273368"/>
          </a:xfrm>
          <a:prstGeom prst="rect">
            <a:avLst/>
          </a:prstGeom>
          <a:noFill/>
          <a:ln/>
        </p:spPr>
        <p:txBody>
          <a:bodyPr wrap="none" lIns="0" tIns="0" rIns="0" bIns="0" rtlCol="0" anchor="t"/>
          <a:lstStyle/>
          <a:p>
            <a:pPr algn="l" indent="0" marL="0">
              <a:lnSpc>
                <a:spcPts val="2150"/>
              </a:lnSpc>
              <a:buNone/>
            </a:pPr>
            <a:r>
              <a:rPr lang="en-US" sz="1700" dirty="0">
                <a:solidFill>
                  <a:srgbClr val="FFD9BE"/>
                </a:solidFill>
                <a:latin typeface="Quattrocento" pitchFamily="34" charset="0"/>
                <a:ea typeface="Quattrocento" pitchFamily="34" charset="-122"/>
                <a:cs typeface="Quattrocento" pitchFamily="34" charset="-120"/>
              </a:rPr>
              <a:t>SQL Focus</a:t>
            </a:r>
            <a:endParaRPr lang="en-US" sz="1700" dirty="0"/>
          </a:p>
        </p:txBody>
      </p:sp>
      <p:sp>
        <p:nvSpPr>
          <p:cNvPr id="7" name="Text 5"/>
          <p:cNvSpPr/>
          <p:nvPr/>
        </p:nvSpPr>
        <p:spPr>
          <a:xfrm>
            <a:off x="5093970" y="2651522"/>
            <a:ext cx="2186583" cy="273368"/>
          </a:xfrm>
          <a:prstGeom prst="rect">
            <a:avLst/>
          </a:prstGeom>
          <a:noFill/>
          <a:ln/>
        </p:spPr>
        <p:txBody>
          <a:bodyPr wrap="none" lIns="0" tIns="0" rIns="0" bIns="0" rtlCol="0" anchor="t"/>
          <a:lstStyle/>
          <a:p>
            <a:pPr algn="l" indent="0" marL="0">
              <a:lnSpc>
                <a:spcPts val="2150"/>
              </a:lnSpc>
              <a:buNone/>
            </a:pPr>
            <a:r>
              <a:rPr lang="en-US" sz="1700" dirty="0">
                <a:solidFill>
                  <a:srgbClr val="FFD9BE"/>
                </a:solidFill>
                <a:latin typeface="Quattrocento" pitchFamily="34" charset="0"/>
                <a:ea typeface="Quattrocento" pitchFamily="34" charset="-122"/>
                <a:cs typeface="Quattrocento" pitchFamily="34" charset="-120"/>
              </a:rPr>
              <a:t>Insight</a:t>
            </a:r>
            <a:endParaRPr lang="en-US" sz="1700" dirty="0"/>
          </a:p>
        </p:txBody>
      </p:sp>
      <p:sp>
        <p:nvSpPr>
          <p:cNvPr id="8" name="Shape 6"/>
          <p:cNvSpPr/>
          <p:nvPr/>
        </p:nvSpPr>
        <p:spPr>
          <a:xfrm>
            <a:off x="1287780" y="3019068"/>
            <a:ext cx="12054721" cy="452438"/>
          </a:xfrm>
          <a:prstGeom prst="rect">
            <a:avLst/>
          </a:prstGeom>
          <a:solidFill>
            <a:srgbClr val="000000">
              <a:alpha val="4000"/>
            </a:srgbClr>
          </a:solidFill>
          <a:ln/>
        </p:spPr>
      </p:sp>
      <p:sp>
        <p:nvSpPr>
          <p:cNvPr id="9" name="Text 7"/>
          <p:cNvSpPr/>
          <p:nvPr/>
        </p:nvSpPr>
        <p:spPr>
          <a:xfrm>
            <a:off x="1473756" y="3113246"/>
            <a:ext cx="3240881" cy="264081"/>
          </a:xfrm>
          <a:prstGeom prst="rect">
            <a:avLst/>
          </a:prstGeom>
          <a:noFill/>
          <a:ln/>
        </p:spPr>
        <p:txBody>
          <a:bodyPr wrap="non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State Performance</a:t>
            </a:r>
            <a:endParaRPr lang="en-US" sz="1450" dirty="0"/>
          </a:p>
        </p:txBody>
      </p:sp>
      <p:sp>
        <p:nvSpPr>
          <p:cNvPr id="10" name="Text 8"/>
          <p:cNvSpPr/>
          <p:nvPr/>
        </p:nvSpPr>
        <p:spPr>
          <a:xfrm>
            <a:off x="5093970" y="3113246"/>
            <a:ext cx="8062674" cy="264081"/>
          </a:xfrm>
          <a:prstGeom prst="rect">
            <a:avLst/>
          </a:prstGeom>
          <a:noFill/>
          <a:ln/>
        </p:spPr>
        <p:txBody>
          <a:bodyPr wrap="non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Average delivery days across all states was 11, with São Paulo (SP) consistently being the fastest.</a:t>
            </a:r>
            <a:endParaRPr lang="en-US" sz="1450" dirty="0"/>
          </a:p>
        </p:txBody>
      </p:sp>
      <p:sp>
        <p:nvSpPr>
          <p:cNvPr id="11" name="Shape 9"/>
          <p:cNvSpPr/>
          <p:nvPr/>
        </p:nvSpPr>
        <p:spPr>
          <a:xfrm>
            <a:off x="1287780" y="3471505"/>
            <a:ext cx="12054721" cy="716518"/>
          </a:xfrm>
          <a:prstGeom prst="rect">
            <a:avLst/>
          </a:prstGeom>
          <a:solidFill>
            <a:srgbClr val="FFFFFF">
              <a:alpha val="4000"/>
            </a:srgbClr>
          </a:solidFill>
          <a:ln/>
        </p:spPr>
      </p:sp>
      <p:sp>
        <p:nvSpPr>
          <p:cNvPr id="12" name="Text 10"/>
          <p:cNvSpPr/>
          <p:nvPr/>
        </p:nvSpPr>
        <p:spPr>
          <a:xfrm>
            <a:off x="1473756" y="3565684"/>
            <a:ext cx="3240881" cy="264081"/>
          </a:xfrm>
          <a:prstGeom prst="rect">
            <a:avLst/>
          </a:prstGeom>
          <a:noFill/>
          <a:ln/>
        </p:spPr>
        <p:txBody>
          <a:bodyPr wrap="non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Payment Behavior</a:t>
            </a:r>
            <a:endParaRPr lang="en-US" sz="1450" dirty="0"/>
          </a:p>
        </p:txBody>
      </p:sp>
      <p:sp>
        <p:nvSpPr>
          <p:cNvPr id="13" name="Text 11"/>
          <p:cNvSpPr/>
          <p:nvPr/>
        </p:nvSpPr>
        <p:spPr>
          <a:xfrm>
            <a:off x="5093970" y="3565684"/>
            <a:ext cx="8062674" cy="528161"/>
          </a:xfrm>
          <a:prstGeom prst="rect">
            <a:avLst/>
          </a:prstGeom>
          <a:noFill/>
          <a:ln/>
        </p:spPr>
        <p:txBody>
          <a:bodyPr wrap="squar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Credit card payments dominated, with a clear trend of installment usage for higher-value purchases.</a:t>
            </a:r>
            <a:endParaRPr lang="en-US" sz="1450" dirty="0"/>
          </a:p>
        </p:txBody>
      </p:sp>
      <p:sp>
        <p:nvSpPr>
          <p:cNvPr id="14" name="Shape 12"/>
          <p:cNvSpPr/>
          <p:nvPr/>
        </p:nvSpPr>
        <p:spPr>
          <a:xfrm>
            <a:off x="1287780" y="4188023"/>
            <a:ext cx="12054721" cy="452438"/>
          </a:xfrm>
          <a:prstGeom prst="rect">
            <a:avLst/>
          </a:prstGeom>
          <a:solidFill>
            <a:srgbClr val="000000">
              <a:alpha val="4000"/>
            </a:srgbClr>
          </a:solidFill>
          <a:ln/>
        </p:spPr>
      </p:sp>
      <p:sp>
        <p:nvSpPr>
          <p:cNvPr id="15" name="Text 13"/>
          <p:cNvSpPr/>
          <p:nvPr/>
        </p:nvSpPr>
        <p:spPr>
          <a:xfrm>
            <a:off x="1473756" y="4282202"/>
            <a:ext cx="3240881" cy="264081"/>
          </a:xfrm>
          <a:prstGeom prst="rect">
            <a:avLst/>
          </a:prstGeom>
          <a:noFill/>
          <a:ln/>
        </p:spPr>
        <p:txBody>
          <a:bodyPr wrap="non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Top Categories</a:t>
            </a:r>
            <a:endParaRPr lang="en-US" sz="1450" dirty="0"/>
          </a:p>
        </p:txBody>
      </p:sp>
      <p:sp>
        <p:nvSpPr>
          <p:cNvPr id="16" name="Text 14"/>
          <p:cNvSpPr/>
          <p:nvPr/>
        </p:nvSpPr>
        <p:spPr>
          <a:xfrm>
            <a:off x="5093970" y="4282202"/>
            <a:ext cx="8062674" cy="264081"/>
          </a:xfrm>
          <a:prstGeom prst="rect">
            <a:avLst/>
          </a:prstGeom>
          <a:noFill/>
          <a:ln/>
        </p:spPr>
        <p:txBody>
          <a:bodyPr wrap="non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Home &amp; Electronics categories consistently led in terms of overall revenue generation.</a:t>
            </a:r>
            <a:endParaRPr lang="en-US" sz="1450" dirty="0"/>
          </a:p>
        </p:txBody>
      </p:sp>
      <p:sp>
        <p:nvSpPr>
          <p:cNvPr id="17" name="Shape 15"/>
          <p:cNvSpPr/>
          <p:nvPr/>
        </p:nvSpPr>
        <p:spPr>
          <a:xfrm>
            <a:off x="1287780" y="4640461"/>
            <a:ext cx="12054721" cy="716518"/>
          </a:xfrm>
          <a:prstGeom prst="rect">
            <a:avLst/>
          </a:prstGeom>
          <a:solidFill>
            <a:srgbClr val="FFFFFF">
              <a:alpha val="4000"/>
            </a:srgbClr>
          </a:solidFill>
          <a:ln/>
        </p:spPr>
      </p:sp>
      <p:sp>
        <p:nvSpPr>
          <p:cNvPr id="18" name="Text 16"/>
          <p:cNvSpPr/>
          <p:nvPr/>
        </p:nvSpPr>
        <p:spPr>
          <a:xfrm>
            <a:off x="1473756" y="4734639"/>
            <a:ext cx="3240881" cy="264081"/>
          </a:xfrm>
          <a:prstGeom prst="rect">
            <a:avLst/>
          </a:prstGeom>
          <a:noFill/>
          <a:ln/>
        </p:spPr>
        <p:txBody>
          <a:bodyPr wrap="non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Seller State</a:t>
            </a:r>
            <a:endParaRPr lang="en-US" sz="1450" dirty="0"/>
          </a:p>
        </p:txBody>
      </p:sp>
      <p:sp>
        <p:nvSpPr>
          <p:cNvPr id="19" name="Text 17"/>
          <p:cNvSpPr/>
          <p:nvPr/>
        </p:nvSpPr>
        <p:spPr>
          <a:xfrm>
            <a:off x="5093970" y="4734639"/>
            <a:ext cx="8062674" cy="528161"/>
          </a:xfrm>
          <a:prstGeom prst="rect">
            <a:avLst/>
          </a:prstGeom>
          <a:noFill/>
          <a:ln/>
        </p:spPr>
        <p:txBody>
          <a:bodyPr wrap="squar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Average seller rating remained stable at approximately 4 stars nationwide, indicating consistent quality.</a:t>
            </a:r>
            <a:endParaRPr lang="en-US" sz="1450" dirty="0"/>
          </a:p>
        </p:txBody>
      </p:sp>
      <p:sp>
        <p:nvSpPr>
          <p:cNvPr id="20" name="Shape 18"/>
          <p:cNvSpPr/>
          <p:nvPr/>
        </p:nvSpPr>
        <p:spPr>
          <a:xfrm>
            <a:off x="1287780" y="5356979"/>
            <a:ext cx="12054721" cy="716518"/>
          </a:xfrm>
          <a:prstGeom prst="rect">
            <a:avLst/>
          </a:prstGeom>
          <a:solidFill>
            <a:srgbClr val="000000">
              <a:alpha val="4000"/>
            </a:srgbClr>
          </a:solidFill>
          <a:ln/>
        </p:spPr>
      </p:sp>
      <p:sp>
        <p:nvSpPr>
          <p:cNvPr id="21" name="Text 19"/>
          <p:cNvSpPr/>
          <p:nvPr/>
        </p:nvSpPr>
        <p:spPr>
          <a:xfrm>
            <a:off x="1473756" y="5451158"/>
            <a:ext cx="3240881" cy="264081"/>
          </a:xfrm>
          <a:prstGeom prst="rect">
            <a:avLst/>
          </a:prstGeom>
          <a:noFill/>
          <a:ln/>
        </p:spPr>
        <p:txBody>
          <a:bodyPr wrap="non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Profitability</a:t>
            </a:r>
            <a:endParaRPr lang="en-US" sz="1450" dirty="0"/>
          </a:p>
        </p:txBody>
      </p:sp>
      <p:sp>
        <p:nvSpPr>
          <p:cNvPr id="22" name="Text 20"/>
          <p:cNvSpPr/>
          <p:nvPr/>
        </p:nvSpPr>
        <p:spPr>
          <a:xfrm>
            <a:off x="5093970" y="5451158"/>
            <a:ext cx="8062674" cy="528161"/>
          </a:xfrm>
          <a:prstGeom prst="rect">
            <a:avLst/>
          </a:prstGeom>
          <a:noFill/>
          <a:ln/>
        </p:spPr>
        <p:txBody>
          <a:bodyPr wrap="squar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Clean data corrected previously inflated sales estimates, providing a more accurate profitability outlook.</a:t>
            </a:r>
            <a:endParaRPr lang="en-US" sz="1450" dirty="0"/>
          </a:p>
        </p:txBody>
      </p:sp>
      <p:sp>
        <p:nvSpPr>
          <p:cNvPr id="23" name="Text 21"/>
          <p:cNvSpPr/>
          <p:nvPr/>
        </p:nvSpPr>
        <p:spPr>
          <a:xfrm>
            <a:off x="1558885" y="6405682"/>
            <a:ext cx="11791236" cy="264081"/>
          </a:xfrm>
          <a:prstGeom prst="rect">
            <a:avLst/>
          </a:prstGeom>
          <a:noFill/>
          <a:ln/>
        </p:spPr>
        <p:txBody>
          <a:bodyPr wrap="none" lIns="0" tIns="0" rIns="0" bIns="0" rtlCol="0" anchor="t"/>
          <a:lstStyle/>
          <a:p>
            <a:pPr algn="l" indent="0" marL="0">
              <a:lnSpc>
                <a:spcPts val="2050"/>
              </a:lnSpc>
              <a:buNone/>
            </a:pPr>
            <a:r>
              <a:rPr lang="en-US" sz="1450" dirty="0">
                <a:solidFill>
                  <a:srgbClr val="F9EEE7"/>
                </a:solidFill>
                <a:latin typeface="Quattrocento" pitchFamily="34" charset="0"/>
                <a:ea typeface="Quattrocento" pitchFamily="34" charset="-122"/>
                <a:cs typeface="Quattrocento" pitchFamily="34" charset="-120"/>
              </a:rPr>
              <a:t>"SQL confirmed EDA’s visual insights numerically, ensuring data reliability."</a:t>
            </a:r>
            <a:endParaRPr lang="en-US" sz="1450" dirty="0"/>
          </a:p>
        </p:txBody>
      </p:sp>
      <p:sp>
        <p:nvSpPr>
          <p:cNvPr id="24" name="Shape 22"/>
          <p:cNvSpPr/>
          <p:nvPr/>
        </p:nvSpPr>
        <p:spPr>
          <a:xfrm>
            <a:off x="1280160" y="6243399"/>
            <a:ext cx="22860" cy="588645"/>
          </a:xfrm>
          <a:prstGeom prst="rect">
            <a:avLst/>
          </a:prstGeom>
          <a:solidFill>
            <a:srgbClr val="EF9C82"/>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120616"/>
            <a:ext cx="7712750" cy="563285"/>
          </a:xfrm>
          <a:prstGeom prst="rect">
            <a:avLst/>
          </a:prstGeom>
          <a:noFill/>
          <a:ln/>
        </p:spPr>
        <p:txBody>
          <a:bodyPr wrap="none" lIns="0" tIns="0" rIns="0" bIns="0" rtlCol="0" anchor="t"/>
          <a:lstStyle/>
          <a:p>
            <a:pPr algn="l" indent="0" marL="0">
              <a:lnSpc>
                <a:spcPts val="4400"/>
              </a:lnSpc>
              <a:buNone/>
            </a:pPr>
            <a:r>
              <a:rPr lang="en-US" sz="3500" dirty="0">
                <a:solidFill>
                  <a:srgbClr val="FFD9BE"/>
                </a:solidFill>
                <a:latin typeface="Quattrocento" pitchFamily="34" charset="0"/>
                <a:ea typeface="Quattrocento" pitchFamily="34" charset="-122"/>
                <a:cs typeface="Quattrocento" pitchFamily="34" charset="-120"/>
              </a:rPr>
              <a:t>Business Impact &amp; Recommendations</a:t>
            </a:r>
            <a:endParaRPr lang="en-US" sz="3500" dirty="0"/>
          </a:p>
        </p:txBody>
      </p:sp>
      <p:sp>
        <p:nvSpPr>
          <p:cNvPr id="3" name="Text 1"/>
          <p:cNvSpPr/>
          <p:nvPr/>
        </p:nvSpPr>
        <p:spPr>
          <a:xfrm>
            <a:off x="837724" y="2282190"/>
            <a:ext cx="4038957" cy="422315"/>
          </a:xfrm>
          <a:prstGeom prst="rect">
            <a:avLst/>
          </a:prstGeom>
          <a:noFill/>
          <a:ln/>
        </p:spPr>
        <p:txBody>
          <a:bodyPr wrap="none" lIns="0" tIns="0" rIns="0" bIns="0" rtlCol="0" anchor="t"/>
          <a:lstStyle/>
          <a:p>
            <a:pPr algn="l" indent="0" marL="0">
              <a:lnSpc>
                <a:spcPts val="3300"/>
              </a:lnSpc>
              <a:buNone/>
            </a:pPr>
            <a:r>
              <a:rPr lang="en-US" sz="2650" dirty="0">
                <a:solidFill>
                  <a:srgbClr val="FFD9BE"/>
                </a:solidFill>
                <a:latin typeface="Quattrocento" pitchFamily="34" charset="0"/>
                <a:ea typeface="Quattrocento" pitchFamily="34" charset="-122"/>
                <a:cs typeface="Quattrocento" pitchFamily="34" charset="-120"/>
              </a:rPr>
              <a:t>Identified Business Impact</a:t>
            </a:r>
            <a:endParaRPr lang="en-US" sz="2650" dirty="0"/>
          </a:p>
        </p:txBody>
      </p:sp>
      <p:sp>
        <p:nvSpPr>
          <p:cNvPr id="4" name="Text 2"/>
          <p:cNvSpPr/>
          <p:nvPr/>
        </p:nvSpPr>
        <p:spPr>
          <a:xfrm>
            <a:off x="837724" y="2943820"/>
            <a:ext cx="6185535" cy="3447085"/>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Delivery SLA:</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Established a realistic average delivery time of 11 days.</a:t>
            </a:r>
            <a:endParaRPr lang="en-US" sz="1850" dirty="0"/>
          </a:p>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Customer Experience:</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Fast delivery (&lt; 10 days) directly correlates with high customer ratings (&gt; 4.2).</a:t>
            </a:r>
            <a:endParaRPr lang="en-US" sz="1850" dirty="0"/>
          </a:p>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Financial Accuracy:</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Achieved precise sales data, free from duplication errors.</a:t>
            </a:r>
            <a:endParaRPr lang="en-US" sz="1850" dirty="0"/>
          </a:p>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Regional Planning:</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Highlighted the need for strategic expansion in southern states due to slower delivery times.</a:t>
            </a:r>
            <a:endParaRPr lang="en-US" sz="1850" dirty="0"/>
          </a:p>
        </p:txBody>
      </p:sp>
      <p:sp>
        <p:nvSpPr>
          <p:cNvPr id="5" name="Shape 3"/>
          <p:cNvSpPr/>
          <p:nvPr/>
        </p:nvSpPr>
        <p:spPr>
          <a:xfrm>
            <a:off x="7442478" y="2042874"/>
            <a:ext cx="6530102" cy="5065990"/>
          </a:xfrm>
          <a:prstGeom prst="roundRect">
            <a:avLst>
              <a:gd name="adj" fmla="val 709"/>
            </a:avLst>
          </a:prstGeom>
          <a:solidFill>
            <a:srgbClr val="2D5F4F"/>
          </a:solidFill>
          <a:ln/>
        </p:spPr>
      </p:sp>
      <p:sp>
        <p:nvSpPr>
          <p:cNvPr id="6" name="Text 4"/>
          <p:cNvSpPr/>
          <p:nvPr/>
        </p:nvSpPr>
        <p:spPr>
          <a:xfrm>
            <a:off x="7681793" y="2282190"/>
            <a:ext cx="4292441" cy="422315"/>
          </a:xfrm>
          <a:prstGeom prst="rect">
            <a:avLst/>
          </a:prstGeom>
          <a:noFill/>
          <a:ln/>
        </p:spPr>
        <p:txBody>
          <a:bodyPr wrap="none" lIns="0" tIns="0" rIns="0" bIns="0" rtlCol="0" anchor="t"/>
          <a:lstStyle/>
          <a:p>
            <a:pPr algn="l" indent="0" marL="0">
              <a:lnSpc>
                <a:spcPts val="3300"/>
              </a:lnSpc>
              <a:buNone/>
            </a:pPr>
            <a:r>
              <a:rPr lang="en-US" sz="2650" dirty="0">
                <a:solidFill>
                  <a:srgbClr val="FFD9BE"/>
                </a:solidFill>
                <a:latin typeface="Quattrocento" pitchFamily="34" charset="0"/>
                <a:ea typeface="Quattrocento" pitchFamily="34" charset="-122"/>
                <a:cs typeface="Quattrocento" pitchFamily="34" charset="-120"/>
              </a:rPr>
              <a:t>Strategic Recommendations</a:t>
            </a:r>
            <a:endParaRPr lang="en-US" sz="2650" dirty="0"/>
          </a:p>
        </p:txBody>
      </p:sp>
      <p:sp>
        <p:nvSpPr>
          <p:cNvPr id="7" name="Text 5"/>
          <p:cNvSpPr/>
          <p:nvPr/>
        </p:nvSpPr>
        <p:spPr>
          <a:xfrm>
            <a:off x="7681793" y="2943820"/>
            <a:ext cx="6051471" cy="3830094"/>
          </a:xfrm>
          <a:prstGeom prst="rect">
            <a:avLst/>
          </a:prstGeom>
          <a:noFill/>
          <a:ln/>
        </p:spPr>
        <p:txBody>
          <a:bodyPr wrap="square" lIns="0" tIns="0" rIns="0" bIns="0" rtlCol="0" anchor="t"/>
          <a:lstStyle/>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Optimize Delivery:</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Aim for delivery within ≤ 10 days to maintain ratings ≥ 4 stars.</a:t>
            </a:r>
            <a:endParaRPr lang="en-US" sz="1850" dirty="0"/>
          </a:p>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Promote Installments:</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Actively promote EMI options for orders exceeding ₹2000 to boost conversions.</a:t>
            </a:r>
            <a:endParaRPr lang="en-US" sz="1850" dirty="0"/>
          </a:p>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Expand Infrastructure:</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Establish new distribution centers in southern regions to improve efficiency by 20%.</a:t>
            </a:r>
            <a:endParaRPr lang="en-US" sz="1850" dirty="0"/>
          </a:p>
          <a:p>
            <a:pPr algn="l"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Implement Audit:</a:t>
            </a:r>
            <a:pPr algn="l" indent="0" marL="0">
              <a:lnSpc>
                <a:spcPts val="3000"/>
              </a:lnSpc>
              <a:buNone/>
            </a:pPr>
            <a:r>
              <a:rPr lang="en-US" sz="1850" dirty="0">
                <a:solidFill>
                  <a:srgbClr val="F9EEE7"/>
                </a:solidFill>
                <a:latin typeface="Quattrocento" pitchFamily="34" charset="0"/>
                <a:ea typeface="Quattrocento" pitchFamily="34" charset="-122"/>
                <a:cs typeface="Quattrocento" pitchFamily="34" charset="-120"/>
              </a:rPr>
              <a:t> Develop a quarterly data quality audit pipeline for continuous improvement.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2026-01-31T11:53:51Z</dcterms:created>
  <dcterms:modified xsi:type="dcterms:W3CDTF">2026-01-31T11:53:51Z</dcterms:modified>
</cp:coreProperties>
</file>